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36" r:id="rId2"/>
    <p:sldId id="257" r:id="rId3"/>
    <p:sldId id="294" r:id="rId4"/>
    <p:sldId id="298" r:id="rId5"/>
    <p:sldId id="330" r:id="rId6"/>
    <p:sldId id="332" r:id="rId7"/>
    <p:sldId id="333" r:id="rId8"/>
    <p:sldId id="337" r:id="rId9"/>
    <p:sldId id="338" r:id="rId10"/>
    <p:sldId id="339" r:id="rId11"/>
    <p:sldId id="340" r:id="rId12"/>
    <p:sldId id="334" r:id="rId13"/>
    <p:sldId id="341" r:id="rId14"/>
    <p:sldId id="335" r:id="rId15"/>
    <p:sldId id="331" r:id="rId16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7"/>
    <p:restoredTop sz="96405"/>
  </p:normalViewPr>
  <p:slideViewPr>
    <p:cSldViewPr snapToGrid="0">
      <p:cViewPr varScale="1">
        <p:scale>
          <a:sx n="145" d="100"/>
          <a:sy n="145" d="100"/>
        </p:scale>
        <p:origin x="21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569E-B352-5F4B-81DE-4B7ACABEE61B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3BE60-634E-6B4C-8DF0-357D1D1871C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601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7CFA-365E-242D-1D38-DF53755F1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6ADDC-8FAE-1AE2-A2F1-4CD28B7FE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55F1-AA0D-20F4-ECD1-C852641A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04674-A68F-31DF-C9D8-64FFCF31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F86A-4210-7176-46B1-C9FE339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6570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FB29-3998-9533-143F-6F5AC268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845CB-7276-B36C-0DE6-0390D504A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DDD14-2520-4612-E8C9-A245370D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CEBF-7228-B398-0641-D5E34728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681F-4881-A07C-D0D1-204AF781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09237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9169C-E77E-5C66-C8C9-E50BA79FD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DBB85-8F81-3280-3A93-6C8273845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FFB61-8FE6-FC5C-43F5-2EADED1C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2228-0434-F805-5188-2E9D147B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EAA8-44FD-428E-4B03-19413068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8508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FBA-02A7-1DAD-7250-C3943F60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BF9C-F09C-3CE4-D79D-BF671E932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3C1A-7644-3C99-1219-FD357A0F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C4DC-8113-E4E8-C51E-0FC4215E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830F8-4F9A-8CBA-E1A8-5634309B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146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AAAC-B0FE-46E0-CB80-A3F1BC77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226D0-7B47-E132-736F-E6964277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1D11-185B-2DF6-6E29-F86796CB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658C-8335-EA8B-9581-F4502FB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7F06-3E30-A9CD-0C16-96B356B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731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5B2C-0E40-F549-D625-1124F5B7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45EC-A762-A669-2007-2219DA8BD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BC7FC-EF0E-3959-6834-9620DCDC0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338C6-423A-53DB-38AF-FF06A18F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1E7A7-D0D2-7951-85AA-E01150C0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A5A3-86BC-EDE2-F7A5-B71D7C6E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7968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2495-79CB-B4CA-4EFC-E8A48AFE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0A44-B2AE-B2BC-0633-8D2986A5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A95FF-BD4B-81BB-EA34-9C45B2D03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21E80-BB76-7D17-9C5E-D6028B893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EFB02-828F-2133-910B-2BAA9C1FC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6182E-6FCE-3FDF-440F-C611E35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603A9-BFA5-2D71-D399-141D25F0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BF226-2624-B231-1367-448B1433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0467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995D-ABAC-C7A2-882A-46F5867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803D3-1DBB-DD3B-90E6-8FE10E90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32C6A-DDA3-FA51-B430-1FF18D84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8D1D-B4DC-6CE5-8F02-143B2AE5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242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2DAED5-B410-1BDB-BD06-F807D53AFB2E}"/>
              </a:ext>
            </a:extLst>
          </p:cNvPr>
          <p:cNvSpPr/>
          <p:nvPr userDrawn="1"/>
        </p:nvSpPr>
        <p:spPr>
          <a:xfrm>
            <a:off x="1" y="5216"/>
            <a:ext cx="12191999" cy="862642"/>
          </a:xfrm>
          <a:prstGeom prst="rect">
            <a:avLst/>
          </a:prstGeom>
          <a:solidFill>
            <a:srgbClr val="F6F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28B206-7A73-82A8-6FA6-9F25590D589A}"/>
              </a:ext>
            </a:extLst>
          </p:cNvPr>
          <p:cNvGrpSpPr/>
          <p:nvPr userDrawn="1"/>
        </p:nvGrpSpPr>
        <p:grpSpPr>
          <a:xfrm>
            <a:off x="0" y="-14068"/>
            <a:ext cx="12192000" cy="880455"/>
            <a:chOff x="0" y="0"/>
            <a:chExt cx="12192000" cy="8804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8E9411-DA2D-1586-47EF-3EAC56BDB2F7}"/>
                </a:ext>
              </a:extLst>
            </p:cNvPr>
            <p:cNvSpPr/>
            <p:nvPr/>
          </p:nvSpPr>
          <p:spPr>
            <a:xfrm>
              <a:off x="2240484" y="12790"/>
              <a:ext cx="9951515" cy="86264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FE269A-FD8D-7739-1572-4553663167A4}"/>
                </a:ext>
              </a:extLst>
            </p:cNvPr>
            <p:cNvGrpSpPr/>
            <p:nvPr/>
          </p:nvGrpSpPr>
          <p:grpSpPr>
            <a:xfrm>
              <a:off x="0" y="0"/>
              <a:ext cx="12192000" cy="880455"/>
              <a:chOff x="0" y="-2521"/>
              <a:chExt cx="12192000" cy="88045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FD37E5E-6798-4461-928A-CC1C318402CD}"/>
                  </a:ext>
                </a:extLst>
              </p:cNvPr>
              <p:cNvGrpSpPr/>
              <p:nvPr/>
            </p:nvGrpSpPr>
            <p:grpSpPr>
              <a:xfrm>
                <a:off x="0" y="11547"/>
                <a:ext cx="1416405" cy="866387"/>
                <a:chOff x="0" y="17941"/>
                <a:chExt cx="1416405" cy="86638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9656FFC-82C5-FD81-981E-B47CC1030612}"/>
                    </a:ext>
                  </a:extLst>
                </p:cNvPr>
                <p:cNvSpPr/>
                <p:nvPr/>
              </p:nvSpPr>
              <p:spPr>
                <a:xfrm>
                  <a:off x="0" y="17941"/>
                  <a:ext cx="1416405" cy="866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 descr="ecgs_logo.pdf">
                  <a:extLst>
                    <a:ext uri="{FF2B5EF4-FFF2-40B4-BE49-F238E27FC236}">
                      <a16:creationId xmlns:a16="http://schemas.microsoft.com/office/drawing/2014/main" id="{438D70BB-C0B3-8C8C-A4B5-B1BA74430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14" y="92312"/>
                  <a:ext cx="750252" cy="75479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9DBC96F-5F68-0380-7902-CEF726709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0716" y="69163"/>
                  <a:ext cx="359052" cy="794367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436DEA2-152F-E1DF-9ED3-1B5BB325DD1C}"/>
                  </a:ext>
                </a:extLst>
              </p:cNvPr>
              <p:cNvGrpSpPr/>
              <p:nvPr/>
            </p:nvGrpSpPr>
            <p:grpSpPr>
              <a:xfrm>
                <a:off x="10775595" y="-2521"/>
                <a:ext cx="1416405" cy="875432"/>
                <a:chOff x="10775595" y="-2521"/>
                <a:chExt cx="1416405" cy="87543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9D64AE8-FF6D-D05F-AB16-A6C6D875B3F5}"/>
                    </a:ext>
                  </a:extLst>
                </p:cNvPr>
                <p:cNvSpPr/>
                <p:nvPr/>
              </p:nvSpPr>
              <p:spPr>
                <a:xfrm>
                  <a:off x="10775595" y="-2521"/>
                  <a:ext cx="1416405" cy="875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2" descr="Image result for centre spatial de liège">
                  <a:extLst>
                    <a:ext uri="{FF2B5EF4-FFF2-40B4-BE49-F238E27FC236}">
                      <a16:creationId xmlns:a16="http://schemas.microsoft.com/office/drawing/2014/main" id="{B863ACEF-1C7A-AB85-FB0F-AD7B883506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8898" y="116413"/>
                  <a:ext cx="431314" cy="24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C631E248-6D04-03FC-D0F9-040E100E21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0951179" y="436293"/>
                  <a:ext cx="1174675" cy="301980"/>
                </a:xfrm>
                <a:prstGeom prst="rect">
                  <a:avLst/>
                </a:prstGeom>
                <a:solidFill>
                  <a:schemeClr val="bg1">
                    <a:alpha val="32000"/>
                  </a:schemeClr>
                </a:solidFill>
                <a:ln>
                  <a:noFill/>
                </a:ln>
                <a:effectLst/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32EC6C5-6898-AAE8-6CAE-68E49A0AA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48278" y="57180"/>
                  <a:ext cx="850620" cy="3611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8F917C-0FB5-19D5-2169-D83D7F99E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32" y="212798"/>
              <a:ext cx="765810" cy="47561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603E471-8842-1066-5C61-00667498E777}"/>
              </a:ext>
            </a:extLst>
          </p:cNvPr>
          <p:cNvSpPr/>
          <p:nvPr userDrawn="1"/>
        </p:nvSpPr>
        <p:spPr>
          <a:xfrm>
            <a:off x="0" y="6397767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038E93-3685-45D3-5125-BA586FD9A726}"/>
              </a:ext>
            </a:extLst>
          </p:cNvPr>
          <p:cNvSpPr/>
          <p:nvPr userDrawn="1"/>
        </p:nvSpPr>
        <p:spPr>
          <a:xfrm>
            <a:off x="144164" y="6497543"/>
            <a:ext cx="3049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To crunch the SAR and 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InSAR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 mass processing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E3D7E3-4577-034E-3633-028D011252F3}"/>
              </a:ext>
            </a:extLst>
          </p:cNvPr>
          <p:cNvSpPr/>
          <p:nvPr userDrawn="1"/>
        </p:nvSpPr>
        <p:spPr>
          <a:xfrm>
            <a:off x="10989110" y="6462067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ndo@ecgs.lu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9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1CD-3C55-4A5A-1E28-749865F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63DA6-7E56-D32B-C7FE-BF71B6DA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606A1-BC1A-2B40-02CC-84433204B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8AE72-850C-D1FF-9136-BAF909BD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58D5-6270-55D6-4BD2-DE7353A5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AC58F-4A22-CB38-9405-B33FC757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949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C8C2-0D07-DC4B-6FC0-128F3FAA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18344-3971-FDE9-9FBD-4B06FB8D1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854B2-0CD4-2B1D-064B-6400F233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27B4-9931-6B6A-A3AA-6670E98A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D77FF-2A09-EBDD-D5CC-C8E0EC05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9C91-BE74-BC9C-12A7-36655D01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2605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E9166-D0DF-D19F-8354-03C10122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0FE3F-6AD7-986E-9524-D3B51B340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8E80F-4052-D5D1-D479-BF3A4FB7C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C3E4-5F25-1997-82F7-5FCEDC0CB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2DC9-9DCC-9936-07C0-E2D7826CC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8274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g/pq5k2s0n1rbg7bxjbfyxpsjr0000gn/T/com.microsoft.Word/WebArchiveCopyPasteTempFiles/_BOM_DER_EW_NorthSide_timeLine_1803_1373_1842_1382_Auto_2_0.04_PF_Combi_All.jp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917566" y="1702203"/>
            <a:ext cx="9610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rgbClr val="FF0000"/>
                </a:solidFill>
              </a:rPr>
              <a:t>AMSTer</a:t>
            </a:r>
            <a:r>
              <a:rPr lang="en-GB" sz="3200" b="1" dirty="0"/>
              <a:t> : 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SAR &amp; </a:t>
            </a:r>
            <a:r>
              <a:rPr lang="en-GB" sz="3200" b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InSAR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utomated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ass processing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oftware for Multidimensional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ime s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ies</a:t>
            </a:r>
          </a:p>
          <a:p>
            <a:pPr algn="ctr"/>
            <a:endParaRPr lang="en-LU" sz="32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19EFB-FB67-B88C-8E5B-FFFF5BFA1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A90A08-900C-90CB-074A-936C7F7F2F14}"/>
              </a:ext>
            </a:extLst>
          </p:cNvPr>
          <p:cNvSpPr txBox="1"/>
          <p:nvPr/>
        </p:nvSpPr>
        <p:spPr>
          <a:xfrm>
            <a:off x="1732251" y="3174624"/>
            <a:ext cx="7981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Nicolas d’Oreye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1,2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Dominique Derauw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3,4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Sergey Samsonov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</a:p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Delphine Smittarello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Maxime Jaspard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Gilles Celli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88198-8069-BCA0-32F5-D8017AAF4841}"/>
              </a:ext>
            </a:extLst>
          </p:cNvPr>
          <p:cNvSpPr txBox="1"/>
          <p:nvPr/>
        </p:nvSpPr>
        <p:spPr>
          <a:xfrm>
            <a:off x="5041701" y="4009759"/>
            <a:ext cx="20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0070C0"/>
                </a:solidFill>
              </a:rPr>
              <a:t>ndo@ecgs.lu</a:t>
            </a:r>
            <a:endParaRPr lang="en-GB" dirty="0">
              <a:solidFill>
                <a:srgbClr val="0070C0"/>
              </a:solidFill>
            </a:endParaRPr>
          </a:p>
          <a:p>
            <a:pPr algn="ctr"/>
            <a:r>
              <a:rPr lang="en-GB" dirty="0" err="1">
                <a:solidFill>
                  <a:srgbClr val="0070C0"/>
                </a:solidFill>
              </a:rPr>
              <a:t>amster@ecgs.lu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84EA3D16-C0F5-3232-8933-CAC34B1B4675}"/>
              </a:ext>
            </a:extLst>
          </p:cNvPr>
          <p:cNvSpPr txBox="1"/>
          <p:nvPr/>
        </p:nvSpPr>
        <p:spPr>
          <a:xfrm>
            <a:off x="2569232" y="5055978"/>
            <a:ext cx="9294018" cy="102879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1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European Centre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for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 Geodynamics and Seismology (ECGS),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2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National Museum of Natural History (NMNH),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3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Centre Spatial de Liège (CSL), Avenue du Pré Aily, B-4031 Angleur, Belgium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4 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SAREOS, 1 Rue des Violettes, 4557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Fraiture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,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Belgium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 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algn="ctr">
              <a:tabLst>
                <a:tab pos="90170" algn="l"/>
              </a:tabLst>
            </a:pPr>
            <a:r>
              <a:rPr lang="en-US" sz="1200" dirty="0">
                <a:effectLst/>
                <a:ea typeface="Times New Roman" panose="02020603050405020304" pitchFamily="18" charset="0"/>
              </a:rPr>
              <a:t>5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Canada Centre for Mapping and Earth Observation, Natural Resources Canada (NRCAN), 560 Rochester Street, Ottawa, ON K1A 0E4, Canada</a:t>
            </a:r>
            <a:endParaRPr lang="en-LU" sz="12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2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5246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of single component: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in UD-EW component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PlotTS_AllComp.sh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Insets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40A80-E901-E11B-045E-276A39AB082D}"/>
              </a:ext>
            </a:extLst>
          </p:cNvPr>
          <p:cNvSpPr txBox="1"/>
          <p:nvPr/>
        </p:nvSpPr>
        <p:spPr>
          <a:xfrm>
            <a:off x="708202" y="1843472"/>
            <a:ext cx="5310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/>
              <a:t>How set the </a:t>
            </a:r>
            <a:r>
              <a:rPr lang="en-GB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RateResoSatView</a:t>
            </a:r>
            <a:r>
              <a:rPr lang="en-GB" sz="1600" dirty="0">
                <a:cs typeface="Times New Roman" panose="02020603050405020304" pitchFamily="18" charset="0"/>
              </a:rPr>
              <a:t>  param for </a:t>
            </a:r>
            <a:r>
              <a:rPr lang="nl-BE" sz="1600" dirty="0">
                <a:solidFill>
                  <a:srgbClr val="0070C0"/>
                </a:solidFill>
              </a:rPr>
              <a:t>TS_parameters.txt </a:t>
            </a:r>
            <a:r>
              <a:rPr lang="nl-BE" sz="1600" dirty="0"/>
              <a:t>?</a:t>
            </a:r>
          </a:p>
          <a:p>
            <a:r>
              <a:rPr lang="nl-BE" sz="1600" dirty="0"/>
              <a:t>How create the </a:t>
            </a:r>
            <a:r>
              <a:rPr lang="nl-BE" sz="1600" dirty="0">
                <a:solidFill>
                  <a:srgbClr val="0070C0"/>
                </a:solidFill>
              </a:rPr>
              <a:t>Satview.tiff </a:t>
            </a:r>
            <a:r>
              <a:rPr lang="nl-BE" sz="1600" dirty="0"/>
              <a:t>(and </a:t>
            </a:r>
            <a:r>
              <a:rPr lang="nl-BE" sz="1600" dirty="0">
                <a:solidFill>
                  <a:srgbClr val="0070C0"/>
                </a:solidFill>
              </a:rPr>
              <a:t>terrain.tif </a:t>
            </a:r>
            <a:r>
              <a:rPr lang="nl-BE" sz="1600" dirty="0"/>
              <a:t>– for web page)</a:t>
            </a:r>
            <a:br>
              <a:rPr lang="nl-BE" sz="1600" dirty="0"/>
            </a:br>
            <a:r>
              <a:rPr lang="nl-BE" sz="1600" dirty="0"/>
              <a:t>(</a:t>
            </a:r>
            <a:r>
              <a:rPr lang="nl-BE" sz="1600" dirty="0">
                <a:solidFill>
                  <a:srgbClr val="FF0000"/>
                </a:solidFill>
              </a:rPr>
              <a:t>See also manual Web_tool_Vx.x.docx</a:t>
            </a:r>
            <a:r>
              <a:rPr lang="nl-BE" sz="1600" dirty="0"/>
              <a:t>)</a:t>
            </a:r>
            <a:endParaRPr lang="en-LU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97A19-4DAA-0480-E880-1C7CF0ED098D}"/>
              </a:ext>
            </a:extLst>
          </p:cNvPr>
          <p:cNvSpPr txBox="1"/>
          <p:nvPr/>
        </p:nvSpPr>
        <p:spPr>
          <a:xfrm>
            <a:off x="917566" y="2759032"/>
            <a:ext cx="8589689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LU" sz="1600" dirty="0"/>
              <a:t>Open a Google Earth background in QGIS as layer 1 </a:t>
            </a:r>
          </a:p>
          <a:p>
            <a:pPr marL="342900" indent="-342900">
              <a:buFont typeface="+mj-lt"/>
              <a:buAutoNum type="arabicPeriod"/>
            </a:pPr>
            <a:r>
              <a:rPr lang="en-LU" sz="1600" dirty="0"/>
              <a:t>Import a product map (defo, coh….) with the size of the msbas products as layer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Right-click on layer1 and select ‘Export – &gt;save as’</a:t>
            </a:r>
            <a:r>
              <a:rPr lang="en-LU" sz="1600" dirty="0">
                <a:effectLst/>
              </a:rPr>
              <a:t> with follow</a:t>
            </a:r>
            <a:r>
              <a:rPr lang="en-LU" sz="1600" dirty="0"/>
              <a:t>ing option:</a:t>
            </a:r>
          </a:p>
          <a:p>
            <a:pPr marL="800100" lvl="1" indent="-342900" algn="just">
              <a:lnSpc>
                <a:spcPct val="115000"/>
              </a:lnSpc>
              <a:buFont typeface="Times New Roman" panose="02020603050405020304" pitchFamily="18" charset="0"/>
              <a:buChar char="-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Output mode = Raw data</a:t>
            </a:r>
            <a:endParaRPr lang="en-L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buFont typeface="Times New Roman" panose="02020603050405020304" pitchFamily="18" charset="0"/>
              <a:buChar char="-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Format = </a:t>
            </a:r>
            <a:r>
              <a:rPr lang="en-US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Geotiff</a:t>
            </a:r>
            <a:endParaRPr lang="en-L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buFont typeface="Times New Roman" panose="02020603050405020304" pitchFamily="18" charset="0"/>
              <a:buChar char="-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Disable ‘Create VRT’ (untick the box to the right of “Format” box)</a:t>
            </a:r>
            <a:endParaRPr lang="en-L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buFont typeface="Times New Roman" panose="02020603050405020304" pitchFamily="18" charset="0"/>
              <a:buChar char="-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Change the CRS manually as the one of layer2 (You can find it in </a:t>
            </a:r>
            <a:r>
              <a:rPr lang="en-US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hdr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file of layer2)</a:t>
            </a:r>
            <a:endParaRPr lang="en-L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buFont typeface="Times New Roman" panose="02020603050405020304" pitchFamily="18" charset="0"/>
              <a:buChar char="-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extend, click on “Layer” and select layer2 (</a:t>
            </a:r>
            <a:r>
              <a:rPr lang="en-US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envi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file). </a:t>
            </a:r>
            <a:endParaRPr lang="en-L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5000"/>
              </a:lnSpc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 the “Horizontal” and “Vertical” boxes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enter the </a:t>
            </a: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layer resolution</a:t>
            </a:r>
            <a:r>
              <a:rPr lang="en-LU" sz="1600" dirty="0">
                <a:effectLst/>
              </a:rPr>
              <a:t> factor to get image size of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layer 1 (in lines/col)  e.g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. 5 time larger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than of layer 2. </a:t>
            </a:r>
            <a:r>
              <a:rPr lang="nl-BE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Try e.g. entering a factor 10 or 50 and see the lines and col sizes in boxes “Columns” and “Rows”. </a:t>
            </a:r>
            <a:br>
              <a:rPr lang="nl-BE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LU" sz="1600" dirty="0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DA91799-C301-F2FE-1C18-1461A0153EA4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53F806-77B2-FD3A-3867-23047BB1A2F0}"/>
              </a:ext>
            </a:extLst>
          </p:cNvPr>
          <p:cNvGrpSpPr/>
          <p:nvPr/>
        </p:nvGrpSpPr>
        <p:grpSpPr>
          <a:xfrm>
            <a:off x="9659449" y="1255557"/>
            <a:ext cx="1879067" cy="5025040"/>
            <a:chOff x="9659449" y="1255557"/>
            <a:chExt cx="1879067" cy="50250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54F5B-895C-B7F4-2F6A-B03422FD5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204"/>
            <a:stretch/>
          </p:blipFill>
          <p:spPr>
            <a:xfrm>
              <a:off x="9659449" y="1255557"/>
              <a:ext cx="1879067" cy="5025040"/>
            </a:xfrm>
            <a:prstGeom prst="rect">
              <a:avLst/>
            </a:prstGeom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F97A91-A35F-73FF-FDCC-6FC7EEAEE456}"/>
                </a:ext>
              </a:extLst>
            </p:cNvPr>
            <p:cNvSpPr/>
            <p:nvPr/>
          </p:nvSpPr>
          <p:spPr>
            <a:xfrm>
              <a:off x="9954516" y="6178532"/>
              <a:ext cx="1584000" cy="102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1782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5246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of single component: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in UD-EW component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PlotTS_AllComp.sh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Insets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40A80-E901-E11B-045E-276A39AB082D}"/>
              </a:ext>
            </a:extLst>
          </p:cNvPr>
          <p:cNvSpPr txBox="1"/>
          <p:nvPr/>
        </p:nvSpPr>
        <p:spPr>
          <a:xfrm>
            <a:off x="708202" y="1843472"/>
            <a:ext cx="5310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/>
              <a:t>How set the </a:t>
            </a:r>
            <a:r>
              <a:rPr lang="en-GB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RateResoSatView</a:t>
            </a:r>
            <a:r>
              <a:rPr lang="en-GB" sz="1600" dirty="0">
                <a:cs typeface="Times New Roman" panose="02020603050405020304" pitchFamily="18" charset="0"/>
              </a:rPr>
              <a:t>  param for </a:t>
            </a:r>
            <a:r>
              <a:rPr lang="nl-BE" sz="1600" dirty="0">
                <a:solidFill>
                  <a:srgbClr val="0070C0"/>
                </a:solidFill>
              </a:rPr>
              <a:t>TS_parameters.txt </a:t>
            </a:r>
            <a:r>
              <a:rPr lang="nl-BE" sz="1600" dirty="0"/>
              <a:t>?</a:t>
            </a:r>
          </a:p>
          <a:p>
            <a:r>
              <a:rPr lang="nl-BE" sz="1600" dirty="0"/>
              <a:t>How create the </a:t>
            </a:r>
            <a:r>
              <a:rPr lang="nl-BE" sz="1600" dirty="0">
                <a:solidFill>
                  <a:srgbClr val="0070C0"/>
                </a:solidFill>
              </a:rPr>
              <a:t>Satview.tiff </a:t>
            </a:r>
            <a:r>
              <a:rPr lang="nl-BE" sz="1600" dirty="0"/>
              <a:t>(and </a:t>
            </a:r>
            <a:r>
              <a:rPr lang="nl-BE" sz="1600" dirty="0">
                <a:solidFill>
                  <a:srgbClr val="0070C0"/>
                </a:solidFill>
              </a:rPr>
              <a:t>terrain.tif </a:t>
            </a:r>
            <a:r>
              <a:rPr lang="nl-BE" sz="1600" dirty="0"/>
              <a:t>– for web page)</a:t>
            </a:r>
            <a:br>
              <a:rPr lang="nl-BE" sz="1600" dirty="0"/>
            </a:br>
            <a:r>
              <a:rPr lang="nl-BE" sz="1600" dirty="0"/>
              <a:t>(</a:t>
            </a:r>
            <a:r>
              <a:rPr lang="nl-BE" sz="1600" dirty="0">
                <a:solidFill>
                  <a:srgbClr val="FF0000"/>
                </a:solidFill>
              </a:rPr>
              <a:t>See also manual Web_tool_Vx.x.docx</a:t>
            </a:r>
            <a:r>
              <a:rPr lang="nl-BE" sz="1600" dirty="0"/>
              <a:t>)</a:t>
            </a:r>
            <a:endParaRPr lang="en-LU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97A19-4DAA-0480-E880-1C7CF0ED098D}"/>
              </a:ext>
            </a:extLst>
          </p:cNvPr>
          <p:cNvSpPr txBox="1"/>
          <p:nvPr/>
        </p:nvSpPr>
        <p:spPr>
          <a:xfrm>
            <a:off x="917566" y="2759032"/>
            <a:ext cx="8589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Save your file in </a:t>
            </a:r>
            <a:r>
              <a:rPr lang="en-LU" sz="1600" dirty="0">
                <a:solidFill>
                  <a:srgbClr val="00B050"/>
                </a:solidFill>
              </a:rPr>
              <a:t>...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en-LU" sz="1600" i="1" dirty="0">
                <a:solidFill>
                  <a:srgbClr val="00B050"/>
                </a:solidFill>
              </a:rPr>
              <a:t>3602</a:t>
            </a:r>
            <a:r>
              <a:rPr lang="en-LU" sz="1600" dirty="0">
                <a:solidFill>
                  <a:srgbClr val="00B050"/>
                </a:solidFill>
              </a:rPr>
              <a:t>/MSBAS/</a:t>
            </a:r>
            <a:r>
              <a:rPr lang="en-LU" sz="1600" i="1" dirty="0">
                <a:solidFill>
                  <a:srgbClr val="00B050"/>
                </a:solidFill>
              </a:rPr>
              <a:t>YourRegion_and_Some_Info</a:t>
            </a:r>
            <a:r>
              <a:rPr lang="en-LU" sz="1600" dirty="0">
                <a:solidFill>
                  <a:srgbClr val="00B050"/>
                </a:solidFill>
              </a:rPr>
              <a:t>/</a:t>
            </a:r>
            <a:r>
              <a:rPr lang="nl-BE" sz="1600" dirty="0">
                <a:solidFill>
                  <a:srgbClr val="00B050"/>
                </a:solidFill>
              </a:rPr>
              <a:t>CombiFiles </a:t>
            </a: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6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satview.tif</a:t>
            </a:r>
            <a:r>
              <a:rPr lang="en-US" sz="160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(for the web page, you may want to 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do the same with Google terrain and save it as </a:t>
            </a:r>
            <a:r>
              <a:rPr lang="en-US" sz="16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terrain.tif</a:t>
            </a: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Convert it as jpg using convert: </a:t>
            </a:r>
            <a:r>
              <a:rPr lang="en-US" sz="1600" b="1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convert</a:t>
            </a:r>
            <a:r>
              <a:rPr lang="en-US" sz="16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satview.tif</a:t>
            </a:r>
            <a:r>
              <a:rPr lang="en-US" sz="1600" b="1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satview.jpg</a:t>
            </a:r>
            <a:endParaRPr lang="en-US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Edit the </a:t>
            </a:r>
            <a:r>
              <a:rPr lang="en-US" sz="16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TS_parameters.txt</a:t>
            </a: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to set: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RateResolutionFactor</a:t>
            </a: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nl-BE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 err="1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RateResolutionFactor</a:t>
            </a:r>
            <a:r>
              <a:rPr lang="en-US" sz="160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to write in </a:t>
            </a:r>
            <a:r>
              <a:rPr lang="nl-BE" sz="1600" dirty="0">
                <a:solidFill>
                  <a:srgbClr val="0070C0"/>
                </a:solidFill>
              </a:rPr>
              <a:t>TS_parameters.txt </a:t>
            </a:r>
            <a:r>
              <a:rPr lang="en-US" sz="160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is the size (either the number of lines or columns) of the layer 1 jpg image divided by the size of the MSBAS products</a:t>
            </a:r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LU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LU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 size/crop of the msbas products </a:t>
            </a:r>
          </a:p>
          <a:p>
            <a:r>
              <a:rPr lang="en-US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L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26195-EB91-BF29-01E5-6FDCCD71B27F}"/>
              </a:ext>
            </a:extLst>
          </p:cNvPr>
          <p:cNvSpPr txBox="1"/>
          <p:nvPr/>
        </p:nvSpPr>
        <p:spPr>
          <a:xfrm>
            <a:off x="1416405" y="4895602"/>
            <a:ext cx="5337102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ImageCreator.sh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TimeSeriesInfo.sh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Crop_X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(Top left X coordinate of the cropped zone)</a:t>
            </a: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Crop_Y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(Top left Y coordinate of the cropped zone)</a:t>
            </a: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3361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Crop_L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(Horizontal size of the cropped zone)</a:t>
            </a: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2800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(Vertical size of the cropped zone)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[...]</a:t>
            </a: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RateResoSatView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(Rate of pixels number compare with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files)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73A2467-553F-40F6-5CC7-FDBCED6164C2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55E04E-61CE-3285-FC04-8109E84E0F6D}"/>
              </a:ext>
            </a:extLst>
          </p:cNvPr>
          <p:cNvGrpSpPr/>
          <p:nvPr/>
        </p:nvGrpSpPr>
        <p:grpSpPr>
          <a:xfrm>
            <a:off x="9659449" y="1255557"/>
            <a:ext cx="1879067" cy="5025040"/>
            <a:chOff x="9659449" y="1255557"/>
            <a:chExt cx="1879067" cy="50250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54F5B-895C-B7F4-2F6A-B03422FD5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204"/>
            <a:stretch/>
          </p:blipFill>
          <p:spPr>
            <a:xfrm>
              <a:off x="9659449" y="1255557"/>
              <a:ext cx="1879067" cy="5025040"/>
            </a:xfrm>
            <a:prstGeom prst="rect">
              <a:avLst/>
            </a:prstGeom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5F3B7D-7457-A229-A5F6-1965D53BCA62}"/>
                </a:ext>
              </a:extLst>
            </p:cNvPr>
            <p:cNvSpPr/>
            <p:nvPr/>
          </p:nvSpPr>
          <p:spPr>
            <a:xfrm>
              <a:off x="9954516" y="6178532"/>
              <a:ext cx="1584000" cy="102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8052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524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of single component: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in UD-EW component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PlotTS_AllComp.sh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Insets</a:t>
            </a:r>
          </a:p>
          <a:p>
            <a:r>
              <a:rPr lang="en-GB" b="1" dirty="0"/>
              <a:t>Error bars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9A8EF-CDF9-5268-D23C-E79570ED4FC1}"/>
              </a:ext>
            </a:extLst>
          </p:cNvPr>
          <p:cNvSpPr txBox="1"/>
          <p:nvPr/>
        </p:nvSpPr>
        <p:spPr>
          <a:xfrm>
            <a:off x="344169" y="2289673"/>
            <a:ext cx="1010253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LU" sz="1600" dirty="0"/>
              <a:t>2 types of error bars plots are possible: 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u="sng" dirty="0"/>
              <a:t>During</a:t>
            </a:r>
            <a:r>
              <a:rPr lang="en-LU" sz="1600" dirty="0"/>
              <a:t> operation of msbas: cfr list of points, e.g.</a:t>
            </a:r>
            <a:br>
              <a:rPr lang="en-LU" sz="1600" dirty="0"/>
            </a:br>
            <a:r>
              <a:rPr lang="en-GB" sz="1600" dirty="0" err="1">
                <a:solidFill>
                  <a:srgbClr val="0070C0"/>
                </a:solidFill>
              </a:rPr>
              <a:t>Points_TS_Domuyo.txt</a:t>
            </a:r>
            <a:endParaRPr lang="en-LU" sz="1600" dirty="0">
              <a:solidFill>
                <a:srgbClr val="0070C0"/>
              </a:solidFill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endParaRPr lang="en-LU" sz="1600" dirty="0"/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endParaRPr lang="en-LU" sz="1600" dirty="0"/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endParaRPr lang="en-LU" sz="1600" dirty="0"/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endParaRPr lang="en-LU" sz="1600" dirty="0"/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endParaRPr lang="en-LU" sz="1600" dirty="0"/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endParaRPr lang="en-LU" sz="1600" dirty="0"/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endParaRPr lang="en-LU" sz="1600" dirty="0"/>
          </a:p>
          <a:p>
            <a:pPr lvl="1">
              <a:spcAft>
                <a:spcPts val="600"/>
              </a:spcAft>
            </a:pPr>
            <a:r>
              <a:rPr lang="en-LU" sz="1600" dirty="0"/>
              <a:t>	Figures are stored in </a:t>
            </a:r>
            <a:r>
              <a:rPr lang="en-LU" sz="1600" dirty="0">
                <a:solidFill>
                  <a:srgbClr val="0070C0"/>
                </a:solidFill>
              </a:rPr>
              <a:t>pdf</a:t>
            </a:r>
            <a:r>
              <a:rPr lang="en-LU" sz="1600" dirty="0"/>
              <a:t> format </a:t>
            </a:r>
            <a:br>
              <a:rPr lang="en-LU" sz="1600" dirty="0"/>
            </a:br>
            <a:r>
              <a:rPr lang="en-LU" sz="1600" dirty="0"/>
              <a:t>	in </a:t>
            </a:r>
            <a:r>
              <a:rPr lang="en-LU" sz="1600" dirty="0">
                <a:solidFill>
                  <a:srgbClr val="00B050"/>
                </a:solidFill>
              </a:rPr>
              <a:t>...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en-LU" sz="1600" i="1" dirty="0">
                <a:solidFill>
                  <a:srgbClr val="00B050"/>
                </a:solidFill>
              </a:rPr>
              <a:t>3602</a:t>
            </a:r>
            <a:r>
              <a:rPr lang="en-LU" sz="1600" dirty="0">
                <a:solidFill>
                  <a:srgbClr val="00B050"/>
                </a:solidFill>
              </a:rPr>
              <a:t>/MSBAS/</a:t>
            </a:r>
            <a:r>
              <a:rPr lang="en-LU" sz="1600" i="1" dirty="0">
                <a:solidFill>
                  <a:srgbClr val="00B050"/>
                </a:solidFill>
              </a:rPr>
              <a:t>YourRegion_and_Some_Info</a:t>
            </a:r>
            <a:r>
              <a:rPr lang="en-LU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B050"/>
                </a:solidFill>
              </a:rPr>
              <a:t>zz_UD_EW_TS</a:t>
            </a:r>
            <a:r>
              <a:rPr lang="en-GB" sz="1600" dirty="0">
                <a:solidFill>
                  <a:srgbClr val="00B050"/>
                </a:solidFill>
              </a:rPr>
              <a:t>_...</a:t>
            </a:r>
            <a:endParaRPr lang="en-LU" sz="1600" dirty="0"/>
          </a:p>
          <a:p>
            <a:pPr lvl="1">
              <a:spcAft>
                <a:spcPts val="600"/>
              </a:spcAft>
            </a:pPr>
            <a:r>
              <a:rPr lang="nl-BE" sz="1600" dirty="0"/>
              <a:t>	Error bars = stdv among values of pixels in a box of </a:t>
            </a:r>
            <a:r>
              <a:rPr lang="nl-BE" sz="1600" u="sng" dirty="0"/>
              <a:t>+</a:t>
            </a:r>
            <a:r>
              <a:rPr lang="nl-BE" sz="1600" dirty="0"/>
              <a:t> </a:t>
            </a:r>
            <a:r>
              <a:rPr lang="en-GB" sz="1600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radiusX</a:t>
            </a:r>
            <a:r>
              <a:rPr lang="en-GB" sz="16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nl-BE" sz="1600" u="sng" dirty="0"/>
              <a:t>+</a:t>
            </a:r>
            <a:r>
              <a:rPr lang="nl-BE" sz="1600" dirty="0"/>
              <a:t> </a:t>
            </a:r>
            <a:r>
              <a:rPr lang="en-GB" sz="1600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radiusY</a:t>
            </a:r>
            <a:r>
              <a:rPr lang="en-GB" sz="16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the pixel. </a:t>
            </a:r>
            <a:endParaRPr lang="nl-B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3231F-ECD9-214C-098A-82DEC8D7EA63}"/>
              </a:ext>
            </a:extLst>
          </p:cNvPr>
          <p:cNvSpPr txBox="1"/>
          <p:nvPr/>
        </p:nvSpPr>
        <p:spPr>
          <a:xfrm>
            <a:off x="1563965" y="3195326"/>
            <a:ext cx="26084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  x    y	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radiusX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raduisY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LagunaMaule_Summit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2357 1443 0 0  </a:t>
            </a:r>
          </a:p>
          <a:p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LagunaMaule_W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1653 1443 3 3 </a:t>
            </a:r>
          </a:p>
          <a:p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LagunaMaule_S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2357 2146 3 3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LagunaFea_1 2494 1698 0 0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LagunaFea_2 2515 1685 3 3 </a:t>
            </a:r>
            <a:endParaRPr lang="en-L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5BD9F-0BE7-F030-F0DA-8E1FB7E1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91" y="1534031"/>
            <a:ext cx="6360714" cy="3816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AD8340CB-F4D6-5BEC-0F82-37B5989E9FB6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</p:spTree>
    <p:extLst>
      <p:ext uri="{BB962C8B-B14F-4D97-AF65-F5344CB8AC3E}">
        <p14:creationId xmlns:p14="http://schemas.microsoft.com/office/powerpoint/2010/main" val="49971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524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of single component: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in UD-EW component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PlotTS_AllComp.sh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Insets</a:t>
            </a:r>
          </a:p>
          <a:p>
            <a:r>
              <a:rPr lang="en-GB" b="1" dirty="0"/>
              <a:t>Error bars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9A8EF-CDF9-5268-D23C-E79570ED4FC1}"/>
              </a:ext>
            </a:extLst>
          </p:cNvPr>
          <p:cNvSpPr txBox="1"/>
          <p:nvPr/>
        </p:nvSpPr>
        <p:spPr>
          <a:xfrm>
            <a:off x="353951" y="2189321"/>
            <a:ext cx="540527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LU" sz="1600" dirty="0"/>
              <a:t>2 types of error bars plots are possible: 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u="sng" dirty="0"/>
              <a:t>After</a:t>
            </a:r>
            <a:r>
              <a:rPr lang="nl-BE" sz="1600" dirty="0"/>
              <a:t> msbas processing, with </a:t>
            </a:r>
            <a:r>
              <a:rPr lang="en-GB" sz="1600" b="1" i="1" dirty="0" err="1"/>
              <a:t>PlotTS_AllComp.sh</a:t>
            </a:r>
            <a:br>
              <a:rPr lang="en-GB" sz="1600" b="1" i="1" dirty="0"/>
            </a:br>
            <a:r>
              <a:rPr lang="en-GB" sz="1600" dirty="0"/>
              <a:t>with option (See </a:t>
            </a:r>
            <a:r>
              <a:rPr lang="en-GB" sz="1600" dirty="0">
                <a:solidFill>
                  <a:srgbClr val="FF0000"/>
                </a:solidFill>
              </a:rPr>
              <a:t>manual § 6.4b</a:t>
            </a:r>
            <a:r>
              <a:rPr lang="en-GB" sz="1600" dirty="0"/>
              <a:t>) </a:t>
            </a:r>
            <a:br>
              <a:rPr lang="en-GB" sz="1600" dirty="0"/>
            </a:br>
            <a:r>
              <a:rPr lang="en-GB" sz="1600" dirty="0"/>
              <a:t>-</a:t>
            </a:r>
            <a:r>
              <a:rPr lang="en-GB" sz="1600" dirty="0" err="1"/>
              <a:t>coh</a:t>
            </a:r>
            <a:r>
              <a:rPr lang="en-GB" sz="1600" dirty="0"/>
              <a:t>=</a:t>
            </a:r>
            <a:r>
              <a:rPr lang="en-US" sz="1600" i="1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avgavg</a:t>
            </a:r>
            <a:r>
              <a:rPr lang="en-US" sz="1600" dirty="0"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, </a:t>
            </a:r>
            <a:r>
              <a:rPr lang="en-US" sz="1600" i="1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avgmin</a:t>
            </a:r>
            <a:r>
              <a:rPr lang="en-US" sz="1600" dirty="0"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, </a:t>
            </a:r>
            <a:r>
              <a:rPr lang="en-US" sz="1600" i="1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avgminmax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en-US" sz="1600" dirty="0"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or </a:t>
            </a:r>
            <a:r>
              <a:rPr lang="en-US" sz="1600" i="1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avgavgminmax</a:t>
            </a:r>
            <a:endParaRPr lang="nl-BE" sz="1600" dirty="0"/>
          </a:p>
          <a:p>
            <a:pPr>
              <a:spcAft>
                <a:spcPts val="600"/>
              </a:spcAft>
            </a:pPr>
            <a:br>
              <a:rPr lang="en-US" sz="1600" dirty="0"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</a:br>
            <a:r>
              <a:rPr lang="en-US" sz="1600" dirty="0"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The script computes the mean coherence (avg), min and max coherence (/100 !).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Note that because these boxes and bars are coherence related info and not “error bars”, the </a:t>
            </a:r>
            <a:r>
              <a:rPr lang="en-US" sz="16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larger is the best!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.</a:t>
            </a:r>
            <a:r>
              <a:rPr lang="en-US" sz="1600" b="1" i="1" dirty="0"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endParaRPr lang="en-LU" sz="1600" dirty="0"/>
          </a:p>
          <a:p>
            <a:pPr>
              <a:spcAft>
                <a:spcPts val="6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Color-coded symbols are added along the y=0 axis corresponding to the number of pairs used to compute the coherence statistics.</a:t>
            </a:r>
            <a:r>
              <a:rPr lang="en-LU" sz="1600" dirty="0">
                <a:effectLst/>
              </a:rPr>
              <a:t> </a:t>
            </a:r>
            <a:endParaRPr lang="en-LU" sz="1600" dirty="0"/>
          </a:p>
        </p:txBody>
      </p:sp>
      <p:sp>
        <p:nvSpPr>
          <p:cNvPr id="22" name="Text Box 1">
            <a:extLst>
              <a:ext uri="{FF2B5EF4-FFF2-40B4-BE49-F238E27FC236}">
                <a16:creationId xmlns:a16="http://schemas.microsoft.com/office/drawing/2014/main" id="{474042BB-220A-F0E5-1EF3-64FBE6724886}"/>
              </a:ext>
            </a:extLst>
          </p:cNvPr>
          <p:cNvSpPr txBox="1"/>
          <p:nvPr/>
        </p:nvSpPr>
        <p:spPr>
          <a:xfrm>
            <a:off x="5999194" y="5586623"/>
            <a:ext cx="6126660" cy="629669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en-LU" sz="14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 of plot with option </a:t>
            </a:r>
            <a:r>
              <a:rPr lang="en-LU" sz="1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-coh=avgminmax</a:t>
            </a:r>
            <a:r>
              <a:rPr lang="en-LU" sz="14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br>
              <a:rPr lang="en-LU" sz="14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LU" sz="14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Bottom of the box is displacement, top of the box is the average coherence (/100). </a:t>
            </a:r>
            <a:br>
              <a:rPr lang="en-LU" sz="14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LU" sz="14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Lower and upper bars are min and max coherence (/100) respectively.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FFA05F-C0B7-29A8-EDD2-D27AEF2DF68B}"/>
              </a:ext>
            </a:extLst>
          </p:cNvPr>
          <p:cNvSpPr txBox="1"/>
          <p:nvPr/>
        </p:nvSpPr>
        <p:spPr>
          <a:xfrm>
            <a:off x="372048" y="5652664"/>
            <a:ext cx="546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600" dirty="0"/>
              <a:t>Figures are stored in </a:t>
            </a:r>
            <a:r>
              <a:rPr lang="en-LU" sz="1600" dirty="0">
                <a:solidFill>
                  <a:srgbClr val="0070C0"/>
                </a:solidFill>
              </a:rPr>
              <a:t>eps</a:t>
            </a:r>
            <a:r>
              <a:rPr lang="en-LU" sz="1600" dirty="0"/>
              <a:t> format </a:t>
            </a:r>
            <a:r>
              <a:rPr lang="en-US" sz="1600" dirty="0"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on </a:t>
            </a:r>
            <a:r>
              <a:rPr lang="en-US" sz="1600" u="sng" dirty="0"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single pixel</a:t>
            </a:r>
            <a:r>
              <a:rPr lang="en-LU" sz="1600" u="sng" dirty="0">
                <a:effectLst/>
              </a:rPr>
              <a:t> plots i</a:t>
            </a:r>
            <a:r>
              <a:rPr lang="en-LU" sz="1600" dirty="0"/>
              <a:t>n </a:t>
            </a:r>
            <a:br>
              <a:rPr lang="en-LU" sz="1600" dirty="0"/>
            </a:br>
            <a:r>
              <a:rPr lang="en-LU" sz="1600" dirty="0">
                <a:solidFill>
                  <a:srgbClr val="00B050"/>
                </a:solidFill>
              </a:rPr>
              <a:t>...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en-LU" sz="1600" i="1" dirty="0">
                <a:solidFill>
                  <a:srgbClr val="00B050"/>
                </a:solidFill>
              </a:rPr>
              <a:t>3602</a:t>
            </a:r>
            <a:r>
              <a:rPr lang="en-LU" sz="1600" dirty="0">
                <a:solidFill>
                  <a:srgbClr val="00B050"/>
                </a:solidFill>
              </a:rPr>
              <a:t>/MSBAS/</a:t>
            </a:r>
            <a:r>
              <a:rPr lang="en-LU" sz="1600" i="1" dirty="0">
                <a:solidFill>
                  <a:srgbClr val="00B050"/>
                </a:solidFill>
              </a:rPr>
              <a:t>YourRegion_and_Some_Info</a:t>
            </a:r>
            <a:r>
              <a:rPr lang="en-LU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B050"/>
                </a:solidFill>
              </a:rPr>
              <a:t>zz_UD_EW_TS</a:t>
            </a:r>
            <a:r>
              <a:rPr lang="en-GB" sz="1600" dirty="0">
                <a:solidFill>
                  <a:srgbClr val="00B050"/>
                </a:solidFill>
              </a:rPr>
              <a:t>_...</a:t>
            </a:r>
            <a:endParaRPr lang="en-LU" sz="1600" dirty="0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E9466F-AD73-6A9F-4C50-6D4F25DA454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D0D375-CF68-AA0F-E191-20335EFC6AD8}"/>
              </a:ext>
            </a:extLst>
          </p:cNvPr>
          <p:cNvGrpSpPr/>
          <p:nvPr/>
        </p:nvGrpSpPr>
        <p:grpSpPr>
          <a:xfrm>
            <a:off x="5834004" y="1282991"/>
            <a:ext cx="6168870" cy="4054693"/>
            <a:chOff x="5834004" y="1282991"/>
            <a:chExt cx="6168870" cy="40546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403164-8EEA-FA70-241B-7C15FCF43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90" b="8711"/>
            <a:stretch/>
          </p:blipFill>
          <p:spPr bwMode="auto">
            <a:xfrm>
              <a:off x="5834004" y="1282991"/>
              <a:ext cx="6168870" cy="4054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8B48D1-D371-D8A5-193F-2E1FD7FB117A}"/>
                </a:ext>
              </a:extLst>
            </p:cNvPr>
            <p:cNvSpPr/>
            <p:nvPr/>
          </p:nvSpPr>
          <p:spPr>
            <a:xfrm>
              <a:off x="6202183" y="5235619"/>
              <a:ext cx="1584000" cy="102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4509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524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of single component: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in UD-EW component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PlotTS_AllComp.sh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Insets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Error bars</a:t>
            </a:r>
          </a:p>
          <a:p>
            <a:r>
              <a:rPr lang="en-GB" b="1" dirty="0"/>
              <a:t>Other options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1B6106C-9185-18A3-DC02-5E4637A0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029" y="1235729"/>
            <a:ext cx="12192000" cy="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L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FD292-0C31-A003-C38A-A6921422A4DB}"/>
              </a:ext>
            </a:extLst>
          </p:cNvPr>
          <p:cNvSpPr txBox="1"/>
          <p:nvPr/>
        </p:nvSpPr>
        <p:spPr>
          <a:xfrm>
            <a:off x="167314" y="2518145"/>
            <a:ext cx="61458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By providing the path to a directory (</a:t>
            </a:r>
            <a:r>
              <a:rPr lang="en-LU" sz="1600" dirty="0"/>
              <a:t>-EVENTS</a:t>
            </a:r>
            <a:r>
              <a:rPr lang="en-LU" sz="1600" dirty="0">
                <a:solidFill>
                  <a:srgbClr val="00B050"/>
                </a:solidFill>
              </a:rPr>
              <a:t>=/PathTo/</a:t>
            </a:r>
            <a:r>
              <a:rPr lang="en-GB" sz="1600" dirty="0">
                <a:solidFill>
                  <a:srgbClr val="00B050"/>
                </a:solidFill>
              </a:rPr>
              <a:t>EVENTS_TABLES</a:t>
            </a:r>
            <a:r>
              <a:rPr lang="en-LU" sz="1600" dirty="0">
                <a:solidFill>
                  <a:srgbClr val="00B050"/>
                </a:solidFill>
              </a:rPr>
              <a:t>) </a:t>
            </a:r>
            <a:endParaRPr lang="en-LU" sz="1600" dirty="0"/>
          </a:p>
          <a:p>
            <a:r>
              <a:rPr lang="nl-BE" sz="1600" dirty="0"/>
              <a:t>that contains some formatted files, one can plots additional features: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 err="1">
                <a:solidFill>
                  <a:srgbClr val="00B050"/>
                </a:solidFill>
              </a:rPr>
              <a:t>EQ_</a:t>
            </a:r>
            <a:r>
              <a:rPr lang="en-GB" sz="1600" i="1" dirty="0" err="1">
                <a:solidFill>
                  <a:srgbClr val="00B050"/>
                </a:solidFill>
              </a:rPr>
              <a:t>YourPlace</a:t>
            </a:r>
            <a:r>
              <a:rPr lang="en-GB" sz="1600" dirty="0" err="1">
                <a:solidFill>
                  <a:srgbClr val="00B050"/>
                </a:solidFill>
              </a:rPr>
              <a:t>.txt</a:t>
            </a:r>
            <a:r>
              <a:rPr lang="nl-BE" sz="1600" dirty="0"/>
              <a:t>: (vertical blue dashed line) e.g. </a:t>
            </a:r>
            <a:br>
              <a:rPr lang="nl-BE" sz="1600" dirty="0"/>
            </a:br>
            <a:r>
              <a:rPr lang="nl-BE" sz="1600" dirty="0"/>
              <a:t>	</a:t>
            </a:r>
            <a:r>
              <a:rPr lang="nl-B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EQplace	yyyymmdd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 err="1">
                <a:solidFill>
                  <a:srgbClr val="00B050"/>
                </a:solidFill>
              </a:rPr>
              <a:t>EQ_Swarms_</a:t>
            </a:r>
            <a:r>
              <a:rPr lang="en-GB" sz="1600" i="1" dirty="0" err="1">
                <a:solidFill>
                  <a:srgbClr val="00B050"/>
                </a:solidFill>
              </a:rPr>
              <a:t>YourPlace</a:t>
            </a:r>
            <a:r>
              <a:rPr lang="en-GB" sz="1600" dirty="0" err="1">
                <a:solidFill>
                  <a:srgbClr val="00B050"/>
                </a:solidFill>
              </a:rPr>
              <a:t>.txt</a:t>
            </a:r>
            <a:r>
              <a:rPr lang="nl-BE" sz="1600" dirty="0"/>
              <a:t>: (vertical blue rectangle) e.g. </a:t>
            </a:r>
            <a:br>
              <a:rPr lang="nl-BE" sz="1400" dirty="0"/>
            </a:br>
            <a:r>
              <a:rPr lang="nl-BE" sz="1400" dirty="0"/>
              <a:t>	</a:t>
            </a:r>
            <a:r>
              <a:rPr lang="nl-B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EQplace	 yyyymmdd   yyyymmdd </a:t>
            </a:r>
            <a:endParaRPr lang="en-GB" sz="1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 err="1">
                <a:solidFill>
                  <a:srgbClr val="00B050"/>
                </a:solidFill>
              </a:rPr>
              <a:t>Eruptions_</a:t>
            </a:r>
            <a:r>
              <a:rPr lang="en-GB" sz="1600" i="1" dirty="0" err="1">
                <a:solidFill>
                  <a:srgbClr val="00B050"/>
                </a:solidFill>
              </a:rPr>
              <a:t>YourPlace</a:t>
            </a:r>
            <a:r>
              <a:rPr lang="en-GB" sz="1600" dirty="0" err="1">
                <a:solidFill>
                  <a:srgbClr val="00B050"/>
                </a:solidFill>
              </a:rPr>
              <a:t>.txt</a:t>
            </a:r>
            <a:r>
              <a:rPr lang="nl-BE" sz="1600" dirty="0"/>
              <a:t>: (vertical red rectangle) e.g.</a:t>
            </a:r>
            <a:br>
              <a:rPr lang="nl-BE" sz="1600" dirty="0"/>
            </a:br>
            <a:r>
              <a:rPr lang="nl-BE" sz="1600" dirty="0"/>
              <a:t>	</a:t>
            </a:r>
            <a:r>
              <a:rPr lang="nl-B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ErVolc	yyyymmdd   yyyymmdd  </a:t>
            </a:r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GB" sz="1600" dirty="0">
              <a:solidFill>
                <a:srgbClr val="00B050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 err="1">
                <a:solidFill>
                  <a:srgbClr val="00B050"/>
                </a:solidFill>
              </a:rPr>
              <a:t>Sat_Cover_</a:t>
            </a:r>
            <a:r>
              <a:rPr lang="en-GB" sz="1600" i="1" dirty="0" err="1">
                <a:solidFill>
                  <a:srgbClr val="00B050"/>
                </a:solidFill>
              </a:rPr>
              <a:t>YourPlace</a:t>
            </a:r>
            <a:r>
              <a:rPr lang="en-GB" sz="1600" dirty="0" err="1">
                <a:solidFill>
                  <a:srgbClr val="00B050"/>
                </a:solidFill>
              </a:rPr>
              <a:t>.txt</a:t>
            </a:r>
            <a:r>
              <a:rPr lang="nl-BE" sz="1600" dirty="0"/>
              <a:t>: (horiz. blue and/or red rectangles) e.g.</a:t>
            </a:r>
            <a:br>
              <a:rPr lang="nl-BE" sz="1600" dirty="0"/>
            </a:br>
            <a:r>
              <a:rPr lang="nl-BE" sz="1600" dirty="0"/>
              <a:t>	</a:t>
            </a:r>
            <a:r>
              <a:rPr lang="nl-B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Sat_Mode   yyyymmdd   yyyymmdd </a:t>
            </a:r>
            <a:endParaRPr lang="en-GB" sz="1400" dirty="0">
              <a:solidFill>
                <a:srgbClr val="00B050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 err="1">
                <a:solidFill>
                  <a:srgbClr val="00B050"/>
                </a:solidFill>
              </a:rPr>
              <a:t>Asymetric_Acquisition_</a:t>
            </a:r>
            <a:r>
              <a:rPr lang="en-GB" sz="1600" i="1" dirty="0" err="1">
                <a:solidFill>
                  <a:srgbClr val="00B050"/>
                </a:solidFill>
              </a:rPr>
              <a:t>YourPlace</a:t>
            </a:r>
            <a:r>
              <a:rPr lang="en-GB" sz="1600" dirty="0" err="1">
                <a:solidFill>
                  <a:srgbClr val="00B050"/>
                </a:solidFill>
              </a:rPr>
              <a:t>.txt</a:t>
            </a:r>
            <a:r>
              <a:rPr lang="nl-BE" sz="1600" dirty="0"/>
              <a:t>: (horiz. grey rectangles) e.g.</a:t>
            </a:r>
            <a:br>
              <a:rPr lang="nl-BE" sz="1600" dirty="0"/>
            </a:br>
            <a:r>
              <a:rPr lang="nl-BE" sz="1600" dirty="0"/>
              <a:t>	</a:t>
            </a:r>
            <a:r>
              <a:rPr lang="nl-B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Desc-Only  yyyymmdd   yyyymmdd</a:t>
            </a:r>
            <a:endParaRPr lang="en-GB" sz="1400" dirty="0">
              <a:solidFill>
                <a:srgbClr val="00B050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 err="1">
                <a:solidFill>
                  <a:srgbClr val="00B050"/>
                </a:solidFill>
              </a:rPr>
              <a:t>Other_events_</a:t>
            </a:r>
            <a:r>
              <a:rPr lang="en-GB" sz="1600" i="1" dirty="0" err="1">
                <a:solidFill>
                  <a:srgbClr val="00B050"/>
                </a:solidFill>
              </a:rPr>
              <a:t>YourPlace</a:t>
            </a:r>
            <a:r>
              <a:rPr lang="en-GB" sz="1600" dirty="0" err="1">
                <a:solidFill>
                  <a:srgbClr val="00B050"/>
                </a:solidFill>
              </a:rPr>
              <a:t>.txt</a:t>
            </a:r>
            <a:r>
              <a:rPr lang="nl-BE" sz="1600" dirty="0"/>
              <a:t>: (vertical blue dashed line) e.g.</a:t>
            </a:r>
            <a:br>
              <a:rPr lang="nl-BE" sz="1600" dirty="0"/>
            </a:br>
            <a:r>
              <a:rPr lang="nl-BE" sz="1600" dirty="0"/>
              <a:t>	</a:t>
            </a:r>
            <a:r>
              <a:rPr lang="nl-B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	yyyymmdd</a:t>
            </a:r>
            <a:endParaRPr lang="en-LU" sz="14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19F0B0-1A29-8F36-8CE4-33E29E8798B7}"/>
              </a:ext>
            </a:extLst>
          </p:cNvPr>
          <p:cNvSpPr txBox="1"/>
          <p:nvPr/>
        </p:nvSpPr>
        <p:spPr>
          <a:xfrm>
            <a:off x="223166" y="5979466"/>
            <a:ext cx="1180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Events tables must contain names and dates in columns separated by a single tab. </a:t>
            </a:r>
            <a:r>
              <a:rPr lang="en-GB" sz="1600" dirty="0">
                <a:solidFill>
                  <a:srgbClr val="FF0000"/>
                </a:solidFill>
              </a:rPr>
              <a:t>No empty lines in the files or at the bottom. </a:t>
            </a:r>
            <a:endParaRPr lang="en-LU" sz="1600" dirty="0">
              <a:solidFill>
                <a:srgbClr val="FF0000"/>
              </a:solidFill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DFE872ED-064C-EA67-26F7-4388A77ABC0A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F66CF-C674-6B73-5186-FAF5B1F8A023}"/>
              </a:ext>
            </a:extLst>
          </p:cNvPr>
          <p:cNvSpPr txBox="1"/>
          <p:nvPr/>
        </p:nvSpPr>
        <p:spPr>
          <a:xfrm>
            <a:off x="6675284" y="4953565"/>
            <a:ext cx="5349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May need to change gnu scripts to adjust position of tags etc…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1E6FDF-6450-05B2-6AD0-6C018D029220}"/>
              </a:ext>
            </a:extLst>
          </p:cNvPr>
          <p:cNvGrpSpPr/>
          <p:nvPr/>
        </p:nvGrpSpPr>
        <p:grpSpPr>
          <a:xfrm>
            <a:off x="6447029" y="1235728"/>
            <a:ext cx="5544000" cy="3526817"/>
            <a:chOff x="6447029" y="1235728"/>
            <a:chExt cx="5544000" cy="3526817"/>
          </a:xfrm>
        </p:grpSpPr>
        <p:pic>
          <p:nvPicPr>
            <p:cNvPr id="1025" name="Picture 38" descr="/var/folders/3g/pq5k2s0n1rbg7bxjbfyxpsjr0000gn/T/com.microsoft.Word/WebArchiveCopyPasteTempFiles/_BOM_DER_EW_NorthSide_timeLine_1803_1373_1842_1382_Auto_2_0.04_PF_Combi_All.jpg">
              <a:extLst>
                <a:ext uri="{FF2B5EF4-FFF2-40B4-BE49-F238E27FC236}">
                  <a16:creationId xmlns:a16="http://schemas.microsoft.com/office/drawing/2014/main" id="{BEF8B764-8D8D-A1CA-0E05-248D01891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029" y="1235728"/>
              <a:ext cx="5544000" cy="35268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D629FB-34A8-8A75-F867-BC81FD9083C4}"/>
                </a:ext>
              </a:extLst>
            </p:cNvPr>
            <p:cNvSpPr/>
            <p:nvPr/>
          </p:nvSpPr>
          <p:spPr>
            <a:xfrm>
              <a:off x="6858623" y="4660480"/>
              <a:ext cx="1584000" cy="102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345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241567" y="960889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/>
              <a:t>Plan:</a:t>
            </a:r>
            <a:endParaRPr lang="en-LU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501219" y="1087057"/>
            <a:ext cx="5246886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Time Series of single component: </a:t>
            </a:r>
            <a:r>
              <a:rPr lang="en-GB" b="1" i="1" dirty="0" err="1"/>
              <a:t>PlotTS.sh</a:t>
            </a:r>
            <a:endParaRPr lang="en-GB" b="1" i="1" dirty="0"/>
          </a:p>
          <a:p>
            <a:endParaRPr lang="en-GB" b="1" dirty="0"/>
          </a:p>
          <a:p>
            <a:r>
              <a:rPr lang="en-GB" b="1" dirty="0"/>
              <a:t>Time Series in UD-EW component </a:t>
            </a:r>
            <a:r>
              <a:rPr lang="en-GB" b="1" i="1" dirty="0" err="1"/>
              <a:t>PlotTS_AllComp.sh</a:t>
            </a:r>
            <a:endParaRPr lang="en-GB" b="1" i="1" dirty="0"/>
          </a:p>
          <a:p>
            <a:endParaRPr lang="en-GB" b="1" dirty="0"/>
          </a:p>
          <a:p>
            <a:r>
              <a:rPr lang="en-GB" b="1" dirty="0"/>
              <a:t>Insets</a:t>
            </a:r>
          </a:p>
          <a:p>
            <a:endParaRPr lang="en-GB" b="1" dirty="0"/>
          </a:p>
          <a:p>
            <a:r>
              <a:rPr lang="en-GB" b="1" dirty="0"/>
              <a:t>Error bars</a:t>
            </a:r>
          </a:p>
          <a:p>
            <a:endParaRPr lang="en-GB" b="1" dirty="0"/>
          </a:p>
          <a:p>
            <a:r>
              <a:rPr lang="en-GB" b="1" dirty="0"/>
              <a:t>Other options 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3FC00-6E25-A637-D7A7-C459D6E7A3A6}"/>
              </a:ext>
            </a:extLst>
          </p:cNvPr>
          <p:cNvSpPr txBox="1"/>
          <p:nvPr/>
        </p:nvSpPr>
        <p:spPr>
          <a:xfrm rot="20048326">
            <a:off x="5107415" y="2932863"/>
            <a:ext cx="2480166" cy="70788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LU" sz="4000" dirty="0">
                <a:solidFill>
                  <a:srgbClr val="C00000"/>
                </a:solidFill>
              </a:rPr>
              <a:t> - DONE ! - </a:t>
            </a:r>
          </a:p>
        </p:txBody>
      </p:sp>
    </p:spTree>
    <p:extLst>
      <p:ext uri="{BB962C8B-B14F-4D97-AF65-F5344CB8AC3E}">
        <p14:creationId xmlns:p14="http://schemas.microsoft.com/office/powerpoint/2010/main" val="341472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4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Summer School in </a:t>
            </a:r>
            <a:r>
              <a:rPr lang="en-GB" sz="2400" b="1" i="0" u="none" strike="noStrike" err="1">
                <a:solidFill>
                  <a:schemeClr val="bg1"/>
                </a:solidFill>
                <a:effectLst/>
                <a:latin typeface="Helvetica" pitchFamily="2" charset="0"/>
              </a:rPr>
              <a:t>InSAR</a:t>
            </a:r>
            <a:r>
              <a:rPr lang="en-GB" sz="24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, time series processing and deformation modelling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5BE3B-A14B-E818-44E2-CE9A986831EC}"/>
              </a:ext>
            </a:extLst>
          </p:cNvPr>
          <p:cNvSpPr txBox="1"/>
          <p:nvPr/>
        </p:nvSpPr>
        <p:spPr>
          <a:xfrm>
            <a:off x="4877783" y="4269461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70C0"/>
                </a:solidFill>
              </a:rPr>
              <a:t>Nicolas d’Oreye </a:t>
            </a:r>
            <a:endParaRPr lang="en-LU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708202" y="2595161"/>
            <a:ext cx="10340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/>
              <a:t>Time Series plotting</a:t>
            </a:r>
          </a:p>
          <a:p>
            <a:pPr algn="ctr"/>
            <a:endParaRPr lang="en-GB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37CA10-F62C-5386-79B0-70B6764DD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4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69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MasTer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Toolbox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8E34EC-49F4-5F97-AFB4-A4F68BC913F8}"/>
              </a:ext>
            </a:extLst>
          </p:cNvPr>
          <p:cNvSpPr txBox="1"/>
          <p:nvPr/>
        </p:nvSpPr>
        <p:spPr>
          <a:xfrm>
            <a:off x="1658023" y="548829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G. Celli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609BAE-E59C-FF98-B2C0-174BDDD4C447}"/>
              </a:ext>
            </a:extLst>
          </p:cNvPr>
          <p:cNvSpPr txBox="1"/>
          <p:nvPr/>
        </p:nvSpPr>
        <p:spPr>
          <a:xfrm>
            <a:off x="3096482" y="5471374"/>
            <a:ext cx="11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D. Derauw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D0FB3-E7A2-E6B7-F060-23DEF5D72DFE}"/>
              </a:ext>
            </a:extLst>
          </p:cNvPr>
          <p:cNvSpPr txBox="1"/>
          <p:nvPr/>
        </p:nvSpPr>
        <p:spPr>
          <a:xfrm>
            <a:off x="6534417" y="5417565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S. Samsonov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E1ECCF-7ECE-65C9-9AEA-48B0C284F0CC}"/>
              </a:ext>
            </a:extLst>
          </p:cNvPr>
          <p:cNvSpPr txBox="1"/>
          <p:nvPr/>
        </p:nvSpPr>
        <p:spPr>
          <a:xfrm>
            <a:off x="9377491" y="5467752"/>
            <a:ext cx="136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/>
              <a:t>M. Jaspard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D6CE02-99AD-868F-B278-834D791A88DA}"/>
              </a:ext>
            </a:extLst>
          </p:cNvPr>
          <p:cNvSpPr txBox="1"/>
          <p:nvPr/>
        </p:nvSpPr>
        <p:spPr>
          <a:xfrm>
            <a:off x="4600006" y="601993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N. d’Oreye &amp; D. Smittarello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AD985DE-1B85-051C-EC93-6A8C2464F865}"/>
              </a:ext>
            </a:extLst>
          </p:cNvPr>
          <p:cNvSpPr/>
          <p:nvPr/>
        </p:nvSpPr>
        <p:spPr>
          <a:xfrm rot="16200000">
            <a:off x="1961484" y="4923420"/>
            <a:ext cx="209955" cy="993052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0BA6B904-128A-7C76-B263-C19ED4702F1E}"/>
              </a:ext>
            </a:extLst>
          </p:cNvPr>
          <p:cNvSpPr/>
          <p:nvPr/>
        </p:nvSpPr>
        <p:spPr>
          <a:xfrm rot="16200000">
            <a:off x="3698178" y="4315579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2A3C29D8-3200-1B26-BC65-E648730FF5E2}"/>
              </a:ext>
            </a:extLst>
          </p:cNvPr>
          <p:cNvSpPr/>
          <p:nvPr/>
        </p:nvSpPr>
        <p:spPr>
          <a:xfrm rot="16200000">
            <a:off x="6994287" y="4276594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A503F9D-85BD-7B19-A043-8D88D28CF03F}"/>
              </a:ext>
            </a:extLst>
          </p:cNvPr>
          <p:cNvSpPr/>
          <p:nvPr/>
        </p:nvSpPr>
        <p:spPr>
          <a:xfrm rot="16200000">
            <a:off x="9920847" y="4308807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711A9FE-C2D6-C43F-08F9-47BA0A9D06C8}"/>
              </a:ext>
            </a:extLst>
          </p:cNvPr>
          <p:cNvSpPr/>
          <p:nvPr/>
        </p:nvSpPr>
        <p:spPr>
          <a:xfrm rot="16200000">
            <a:off x="6294486" y="999647"/>
            <a:ext cx="176080" cy="9850957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92AA34-20B6-9D4D-4A08-3CD92A81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244" y="1212610"/>
            <a:ext cx="1332753" cy="133275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2366F6A-B816-1A51-5939-C29C277F6CDC}"/>
              </a:ext>
            </a:extLst>
          </p:cNvPr>
          <p:cNvSpPr/>
          <p:nvPr/>
        </p:nvSpPr>
        <p:spPr>
          <a:xfrm rot="17338157">
            <a:off x="4615687" y="3124229"/>
            <a:ext cx="1237995" cy="2003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2A0B90-C969-18B1-9D85-CD0658F0909B}"/>
              </a:ext>
            </a:extLst>
          </p:cNvPr>
          <p:cNvSpPr txBox="1"/>
          <p:nvPr/>
        </p:nvSpPr>
        <p:spPr>
          <a:xfrm>
            <a:off x="5252446" y="3498885"/>
            <a:ext cx="51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Defo.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AA48CE-F247-AB2C-E918-76CAB8086977}"/>
              </a:ext>
            </a:extLst>
          </p:cNvPr>
          <p:cNvSpPr txBox="1"/>
          <p:nvPr/>
        </p:nvSpPr>
        <p:spPr>
          <a:xfrm rot="17422703">
            <a:off x="4800911" y="30542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Ampli.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A16526-72C4-8514-03E8-61946311956F}"/>
              </a:ext>
            </a:extLst>
          </p:cNvPr>
          <p:cNvGrpSpPr/>
          <p:nvPr/>
        </p:nvGrpSpPr>
        <p:grpSpPr>
          <a:xfrm>
            <a:off x="6904370" y="2085712"/>
            <a:ext cx="396303" cy="695741"/>
            <a:chOff x="7030300" y="2074221"/>
            <a:chExt cx="396303" cy="695741"/>
          </a:xfrm>
        </p:grpSpPr>
        <p:sp>
          <p:nvSpPr>
            <p:cNvPr id="56" name="Bent Up Arrow 55">
              <a:extLst>
                <a:ext uri="{FF2B5EF4-FFF2-40B4-BE49-F238E27FC236}">
                  <a16:creationId xmlns:a16="http://schemas.microsoft.com/office/drawing/2014/main" id="{1C77D4A3-A2E3-26EF-71AF-CCE6FC6578BF}"/>
                </a:ext>
              </a:extLst>
            </p:cNvPr>
            <p:cNvSpPr/>
            <p:nvPr/>
          </p:nvSpPr>
          <p:spPr>
            <a:xfrm rot="10800000" flipH="1">
              <a:off x="7030300" y="2118709"/>
              <a:ext cx="396303" cy="65125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5BD943-3F4D-C231-94AC-E46A8FD67931}"/>
                </a:ext>
              </a:extLst>
            </p:cNvPr>
            <p:cNvSpPr/>
            <p:nvPr/>
          </p:nvSpPr>
          <p:spPr>
            <a:xfrm>
              <a:off x="7225325" y="2484903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A0D006-EAA6-8CBA-5E75-E86669E3AC37}"/>
                </a:ext>
              </a:extLst>
            </p:cNvPr>
            <p:cNvSpPr/>
            <p:nvPr/>
          </p:nvSpPr>
          <p:spPr>
            <a:xfrm>
              <a:off x="7225325" y="2292419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03F99-3D58-4818-F931-AC1C07873334}"/>
                </a:ext>
              </a:extLst>
            </p:cNvPr>
            <p:cNvSpPr/>
            <p:nvPr/>
          </p:nvSpPr>
          <p:spPr>
            <a:xfrm rot="5400000">
              <a:off x="7083373" y="2138456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38E176-386F-BCAF-6FE9-5B265F7A13C0}"/>
              </a:ext>
            </a:extLst>
          </p:cNvPr>
          <p:cNvGrpSpPr/>
          <p:nvPr/>
        </p:nvGrpSpPr>
        <p:grpSpPr>
          <a:xfrm>
            <a:off x="1570744" y="1184791"/>
            <a:ext cx="9704448" cy="3968195"/>
            <a:chOff x="1570744" y="1184791"/>
            <a:chExt cx="9704448" cy="396819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18136E-E083-BC30-F70D-A96F209FCB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70744" y="1184791"/>
              <a:ext cx="9702844" cy="3968195"/>
              <a:chOff x="391743" y="625202"/>
              <a:chExt cx="12082848" cy="494155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7D9E188-6C75-14FE-C601-60BCC60A61FE}"/>
                  </a:ext>
                </a:extLst>
              </p:cNvPr>
              <p:cNvSpPr/>
              <p:nvPr/>
            </p:nvSpPr>
            <p:spPr>
              <a:xfrm>
                <a:off x="1723234" y="1193750"/>
                <a:ext cx="26434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Interferometric processing</a:t>
                </a:r>
              </a:p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(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AMSTer</a:t>
                </a:r>
                <a:r>
                  <a:rPr lang="en-US" sz="1200" dirty="0">
                    <a:solidFill>
                      <a:srgbClr val="C00000"/>
                    </a:solidFill>
                  </a:rPr>
                  <a:t> Engine)</a:t>
                </a:r>
              </a:p>
            </p:txBody>
          </p:sp>
          <p:sp>
            <p:nvSpPr>
              <p:cNvPr id="65" name="Right Arrow 64">
                <a:extLst>
                  <a:ext uri="{FF2B5EF4-FFF2-40B4-BE49-F238E27FC236}">
                    <a16:creationId xmlns:a16="http://schemas.microsoft.com/office/drawing/2014/main" id="{B82C5616-E1F7-E280-9827-3895A5B19663}"/>
                  </a:ext>
                </a:extLst>
              </p:cNvPr>
              <p:cNvSpPr/>
              <p:nvPr/>
            </p:nvSpPr>
            <p:spPr>
              <a:xfrm>
                <a:off x="4621368" y="3776521"/>
                <a:ext cx="1362769" cy="22893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" descr="Download, symbol Free Icon of Justicon">
                <a:extLst>
                  <a:ext uri="{FF2B5EF4-FFF2-40B4-BE49-F238E27FC236}">
                    <a16:creationId xmlns:a16="http://schemas.microsoft.com/office/drawing/2014/main" id="{DD0D628E-B038-FBF2-3ADE-D03DFE2AB6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975" y="1162345"/>
                <a:ext cx="691135" cy="69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1361A4-ABC0-8CCC-1452-45F63195045D}"/>
                  </a:ext>
                </a:extLst>
              </p:cNvPr>
              <p:cNvSpPr txBox="1"/>
              <p:nvPr/>
            </p:nvSpPr>
            <p:spPr>
              <a:xfrm>
                <a:off x="10192841" y="795252"/>
                <a:ext cx="1239242" cy="344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 Web Page(s)</a:t>
                </a:r>
                <a:endParaRPr lang="x-none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8E3D235-FE3C-1BFB-4C49-84F70BDCC17D}"/>
                  </a:ext>
                </a:extLst>
              </p:cNvPr>
              <p:cNvSpPr txBox="1"/>
              <p:nvPr/>
            </p:nvSpPr>
            <p:spPr>
              <a:xfrm>
                <a:off x="391743" y="625202"/>
                <a:ext cx="1093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Sat. image </a:t>
                </a:r>
              </a:p>
              <a:p>
                <a:r>
                  <a:rPr lang="en-US" sz="1200">
                    <a:solidFill>
                      <a:srgbClr val="C00000"/>
                    </a:solidFill>
                  </a:rPr>
                  <a:t>Download</a:t>
                </a:r>
                <a:endParaRPr lang="en-LU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69" name="Bent Up Arrow 68">
                <a:extLst>
                  <a:ext uri="{FF2B5EF4-FFF2-40B4-BE49-F238E27FC236}">
                    <a16:creationId xmlns:a16="http://schemas.microsoft.com/office/drawing/2014/main" id="{77A0561B-C74C-3216-1B06-3A3E00FB352A}"/>
                  </a:ext>
                </a:extLst>
              </p:cNvPr>
              <p:cNvSpPr/>
              <p:nvPr/>
            </p:nvSpPr>
            <p:spPr>
              <a:xfrm rot="5400000">
                <a:off x="908157" y="2008847"/>
                <a:ext cx="482545" cy="505805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416AD6F-10DD-084B-A03D-A8CAEAC9E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023" y="1827686"/>
                <a:ext cx="1006757" cy="1212135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84FC224-82D7-F51F-B62B-DE71D56D4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9759" y="1813556"/>
                <a:ext cx="1251730" cy="1324824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43FF8A49-5198-0EB8-74C3-D31EBF2AB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3733" y="3019261"/>
                <a:ext cx="1306288" cy="1324557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FB590C8A-1018-437E-D0D7-A2B31FC3D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1704" y="3133182"/>
                <a:ext cx="1349196" cy="1396043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702D1FC-2441-933A-5305-B83C03A8D182}"/>
                  </a:ext>
                </a:extLst>
              </p:cNvPr>
              <p:cNvSpPr/>
              <p:nvPr/>
            </p:nvSpPr>
            <p:spPr>
              <a:xfrm>
                <a:off x="5690902" y="2641993"/>
                <a:ext cx="3093290" cy="57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Time Series processing</a:t>
                </a:r>
              </a:p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(MSBAS)</a:t>
                </a:r>
              </a:p>
            </p:txBody>
          </p:sp>
          <p:sp>
            <p:nvSpPr>
              <p:cNvPr id="75" name="Right Arrow 74">
                <a:extLst>
                  <a:ext uri="{FF2B5EF4-FFF2-40B4-BE49-F238E27FC236}">
                    <a16:creationId xmlns:a16="http://schemas.microsoft.com/office/drawing/2014/main" id="{E4F72F39-43EB-5649-32C2-F065F67A073E}"/>
                  </a:ext>
                </a:extLst>
              </p:cNvPr>
              <p:cNvSpPr/>
              <p:nvPr/>
            </p:nvSpPr>
            <p:spPr>
              <a:xfrm>
                <a:off x="8612684" y="3817786"/>
                <a:ext cx="529619" cy="27051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65987E1E-9560-E099-0A9F-BFAB88AD49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4347"/>
              <a:stretch/>
            </p:blipFill>
            <p:spPr>
              <a:xfrm>
                <a:off x="9470400" y="2722969"/>
                <a:ext cx="3004191" cy="2826461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141708C4-B43F-EC25-D86F-B5BCE8755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6410" y="3210653"/>
                <a:ext cx="1236922" cy="132482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24D915C5-966F-01CD-10D5-2E7496A74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3982" y="3607460"/>
                <a:ext cx="686857" cy="885381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2A5DA89-866E-CED2-C177-D50886254D14}"/>
                  </a:ext>
                </a:extLst>
              </p:cNvPr>
              <p:cNvSpPr txBox="1"/>
              <p:nvPr/>
            </p:nvSpPr>
            <p:spPr>
              <a:xfrm>
                <a:off x="1757144" y="2677577"/>
                <a:ext cx="687093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Ampli.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8EBE3F0-9984-462E-6D88-AD694B151347}"/>
                  </a:ext>
                </a:extLst>
              </p:cNvPr>
              <p:cNvSpPr txBox="1"/>
              <p:nvPr/>
            </p:nvSpPr>
            <p:spPr>
              <a:xfrm>
                <a:off x="3246840" y="2798316"/>
                <a:ext cx="551352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Coh.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BD35D1-169C-E9B2-A97D-C7C41D992558}"/>
                  </a:ext>
                </a:extLst>
              </p:cNvPr>
              <p:cNvSpPr txBox="1"/>
              <p:nvPr/>
            </p:nvSpPr>
            <p:spPr>
              <a:xfrm>
                <a:off x="1763995" y="4047034"/>
                <a:ext cx="671124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Interf.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5D460B5-EC7D-7107-CDD2-E493AF380297}"/>
                  </a:ext>
                </a:extLst>
              </p:cNvPr>
              <p:cNvSpPr txBox="1"/>
              <p:nvPr/>
            </p:nvSpPr>
            <p:spPr>
              <a:xfrm>
                <a:off x="3318378" y="4223323"/>
                <a:ext cx="615230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Defo.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20F3B85-969D-C7F7-9928-75258D18D185}"/>
                  </a:ext>
                </a:extLst>
              </p:cNvPr>
              <p:cNvSpPr txBox="1"/>
              <p:nvPr/>
            </p:nvSpPr>
            <p:spPr>
              <a:xfrm>
                <a:off x="5967383" y="4153710"/>
                <a:ext cx="878728" cy="53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Cumul. </a:t>
                </a:r>
                <a:br>
                  <a:rPr lang="en-LU" sz="1100"/>
                </a:br>
                <a:r>
                  <a:rPr lang="en-LU" sz="1100"/>
                  <a:t>       defo.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645E5EE-8BF9-2B1D-3AE2-490A1686ACCF}"/>
                  </a:ext>
                </a:extLst>
              </p:cNvPr>
              <p:cNvSpPr txBox="1"/>
              <p:nvPr/>
            </p:nvSpPr>
            <p:spPr>
              <a:xfrm>
                <a:off x="7503965" y="3378776"/>
                <a:ext cx="112026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Mean Veloc.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B4D8989-C23A-8001-3AD9-4E5A37BED59C}"/>
                  </a:ext>
                </a:extLst>
              </p:cNvPr>
              <p:cNvSpPr txBox="1"/>
              <p:nvPr/>
            </p:nvSpPr>
            <p:spPr>
              <a:xfrm>
                <a:off x="5914305" y="5240971"/>
                <a:ext cx="103642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Time series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7347056E-C935-B5FD-3809-1AB4171F6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0733" y="4549810"/>
                <a:ext cx="1604834" cy="1016942"/>
              </a:xfrm>
              <a:prstGeom prst="rect">
                <a:avLst/>
              </a:prstGeom>
            </p:spPr>
          </p:pic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58EC3FB-61FC-CDD8-0187-1537796F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1144" y="1928972"/>
              <a:ext cx="2414048" cy="939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89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241567" y="960889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/>
              <a:t>Plan:</a:t>
            </a:r>
            <a:endParaRPr lang="en-LU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501219" y="1087057"/>
            <a:ext cx="5246886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Time Series of single component: </a:t>
            </a:r>
            <a:r>
              <a:rPr lang="en-GB" b="1" i="1" dirty="0" err="1"/>
              <a:t>PlotTS.sh</a:t>
            </a:r>
            <a:endParaRPr lang="en-GB" b="1" i="1" dirty="0"/>
          </a:p>
          <a:p>
            <a:endParaRPr lang="en-GB" b="1" dirty="0"/>
          </a:p>
          <a:p>
            <a:r>
              <a:rPr lang="en-GB" b="1" dirty="0"/>
              <a:t>Time Series in UD-EW component </a:t>
            </a:r>
            <a:r>
              <a:rPr lang="en-GB" b="1" i="1" dirty="0" err="1"/>
              <a:t>PlotTS_AllComp.sh</a:t>
            </a:r>
            <a:endParaRPr lang="en-GB" b="1" i="1" dirty="0"/>
          </a:p>
          <a:p>
            <a:endParaRPr lang="en-GB" b="1" dirty="0"/>
          </a:p>
          <a:p>
            <a:r>
              <a:rPr lang="en-GB" b="1" dirty="0"/>
              <a:t>Insets</a:t>
            </a:r>
          </a:p>
          <a:p>
            <a:endParaRPr lang="en-GB" b="1" dirty="0"/>
          </a:p>
          <a:p>
            <a:r>
              <a:rPr lang="en-GB" b="1" dirty="0"/>
              <a:t>Error bars</a:t>
            </a:r>
          </a:p>
          <a:p>
            <a:endParaRPr lang="en-GB" b="1" dirty="0"/>
          </a:p>
          <a:p>
            <a:r>
              <a:rPr lang="en-GB" b="1" dirty="0"/>
              <a:t>Other options 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406561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427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Time Series of single component: </a:t>
            </a:r>
            <a:r>
              <a:rPr lang="en-GB" b="1" i="1" dirty="0" err="1"/>
              <a:t>PlotTS.sh</a:t>
            </a:r>
            <a:endParaRPr lang="en-GB" b="1" i="1" dirty="0"/>
          </a:p>
          <a:p>
            <a:endParaRPr lang="en-GB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B1CD2-D23B-6B41-1517-03668C661472}"/>
              </a:ext>
            </a:extLst>
          </p:cNvPr>
          <p:cNvSpPr txBox="1"/>
          <p:nvPr/>
        </p:nvSpPr>
        <p:spPr>
          <a:xfrm>
            <a:off x="647404" y="1405712"/>
            <a:ext cx="11478449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Must be run in directory where MSBAS data of the component are, that is e.g. ...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en-LU" sz="1600" i="1" dirty="0">
                <a:solidFill>
                  <a:srgbClr val="00B050"/>
                </a:solidFill>
              </a:rPr>
              <a:t>3602</a:t>
            </a:r>
            <a:r>
              <a:rPr lang="en-LU" sz="1600" dirty="0">
                <a:solidFill>
                  <a:srgbClr val="00B050"/>
                </a:solidFill>
              </a:rPr>
              <a:t>/MSBAS/</a:t>
            </a:r>
            <a:r>
              <a:rPr lang="en-LU" sz="1600" i="1" dirty="0">
                <a:solidFill>
                  <a:srgbClr val="00B050"/>
                </a:solidFill>
              </a:rPr>
              <a:t>YourRegion_and_Some_Info</a:t>
            </a:r>
            <a:r>
              <a:rPr lang="en-LU" sz="1600" dirty="0">
                <a:solidFill>
                  <a:srgbClr val="00B050"/>
                </a:solidFill>
              </a:rPr>
              <a:t>/zz_LOS_</a:t>
            </a:r>
            <a:r>
              <a:rPr lang="en-LU" sz="1600" i="1" dirty="0">
                <a:solidFill>
                  <a:srgbClr val="00B050"/>
                </a:solidFill>
              </a:rPr>
              <a:t>Asc</a:t>
            </a:r>
            <a:r>
              <a:rPr lang="en-LU" sz="1600" dirty="0">
                <a:solidFill>
                  <a:srgbClr val="00B050"/>
                </a:solidFill>
              </a:rPr>
              <a:t>….</a:t>
            </a:r>
            <a:endParaRPr lang="en-LU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Templates required: </a:t>
            </a:r>
            <a:br>
              <a:rPr lang="en-GB" sz="1600" dirty="0"/>
            </a:br>
            <a:r>
              <a:rPr lang="en-GB" sz="1600" dirty="0"/>
              <a:t>     </a:t>
            </a:r>
            <a:r>
              <a:rPr lang="en-GB" sz="1600" dirty="0" err="1">
                <a:solidFill>
                  <a:srgbClr val="0070C0"/>
                </a:solidFill>
              </a:rPr>
              <a:t>plotTS_template.gnu</a:t>
            </a:r>
            <a:r>
              <a:rPr lang="en-GB" sz="1600" dirty="0">
                <a:solidFill>
                  <a:srgbClr val="0070C0"/>
                </a:solidFill>
              </a:rPr>
              <a:t> </a:t>
            </a:r>
            <a:r>
              <a:rPr lang="en-GB" sz="1600" dirty="0"/>
              <a:t>or </a:t>
            </a:r>
            <a:br>
              <a:rPr lang="en-GB" sz="1600" dirty="0"/>
            </a:br>
            <a:r>
              <a:rPr lang="en-GB" sz="1600" dirty="0"/>
              <a:t>     </a:t>
            </a:r>
            <a:r>
              <a:rPr lang="en-GB" sz="1600" dirty="0" err="1">
                <a:solidFill>
                  <a:srgbClr val="0070C0"/>
                </a:solidFill>
              </a:rPr>
              <a:t>plotTS_template_fit.gnu</a:t>
            </a:r>
            <a:r>
              <a:rPr lang="en-GB" sz="1600" dirty="0">
                <a:solidFill>
                  <a:srgbClr val="0070C0"/>
                </a:solidFill>
              </a:rPr>
              <a:t> </a:t>
            </a:r>
            <a:endParaRPr lang="en-LU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Syntax: Needs the following parameters: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LU" sz="1600" dirty="0"/>
              <a:t>Coord. (</a:t>
            </a:r>
            <a:r>
              <a:rPr lang="en-LU" sz="1600" i="1" dirty="0">
                <a:solidFill>
                  <a:srgbClr val="00B050"/>
                </a:solidFill>
              </a:rPr>
              <a:t>lines</a:t>
            </a:r>
            <a:r>
              <a:rPr lang="en-LU" sz="1600" dirty="0">
                <a:solidFill>
                  <a:srgbClr val="00B050"/>
                </a:solidFill>
              </a:rPr>
              <a:t> </a:t>
            </a:r>
            <a:r>
              <a:rPr lang="en-LU" sz="1600" dirty="0"/>
              <a:t>and </a:t>
            </a:r>
            <a:r>
              <a:rPr lang="en-LU" sz="1600" i="1" dirty="0">
                <a:solidFill>
                  <a:srgbClr val="00B050"/>
                </a:solidFill>
              </a:rPr>
              <a:t>cols</a:t>
            </a:r>
            <a:r>
              <a:rPr lang="en-LU" sz="1600" dirty="0"/>
              <a:t>) of pixel(</a:t>
            </a:r>
            <a:r>
              <a:rPr lang="en-LU" sz="1600" dirty="0">
                <a:solidFill>
                  <a:srgbClr val="FF0000"/>
                </a:solidFill>
              </a:rPr>
              <a:t>s</a:t>
            </a:r>
            <a:r>
              <a:rPr lang="en-LU" sz="1600" dirty="0"/>
              <a:t>)</a:t>
            </a:r>
          </a:p>
          <a:p>
            <a:pPr marL="742950" lvl="1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LU" sz="1600" dirty="0"/>
              <a:t>Optional :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-f and –r  (to display linear fit and rate)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-t (to add tag with direction of displacment)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-g, -d or –D (to clean gnu and txt files)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-EVENTS</a:t>
            </a:r>
            <a:r>
              <a:rPr lang="en-LU" sz="1600" dirty="0">
                <a:solidFill>
                  <a:srgbClr val="00B050"/>
                </a:solidFill>
              </a:rPr>
              <a:t>=/PathToEventsDir </a:t>
            </a:r>
            <a:br>
              <a:rPr lang="en-LU" sz="1600" dirty="0"/>
            </a:br>
            <a:r>
              <a:rPr lang="en-LU" sz="1600" dirty="0"/>
              <a:t>(see options here after)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start=</a:t>
            </a:r>
            <a:r>
              <a:rPr lang="en-GB" sz="1600" i="1" dirty="0">
                <a:solidFill>
                  <a:srgbClr val="00B050"/>
                </a:solidFill>
              </a:rPr>
              <a:t>YYYYMMDD</a:t>
            </a:r>
            <a:r>
              <a:rPr lang="en-GB" sz="1600" dirty="0"/>
              <a:t> -stop=</a:t>
            </a:r>
            <a:r>
              <a:rPr lang="en-GB" sz="1600" i="1" dirty="0">
                <a:solidFill>
                  <a:srgbClr val="00B050"/>
                </a:solidFill>
              </a:rPr>
              <a:t>YYYYMMD</a:t>
            </a:r>
            <a:endParaRPr lang="en-LU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>
                <a:solidFill>
                  <a:srgbClr val="FF0000"/>
                </a:solidFill>
              </a:rPr>
              <a:t>Note: </a:t>
            </a:r>
            <a:br>
              <a:rPr lang="en-LU" sz="1600" dirty="0"/>
            </a:br>
            <a:r>
              <a:rPr lang="en-LU" sz="1600" dirty="0"/>
              <a:t>See hard coded lines in need to be  launched </a:t>
            </a:r>
            <a:br>
              <a:rPr lang="en-LU" sz="1600" dirty="0"/>
            </a:br>
            <a:r>
              <a:rPr lang="en-LU" sz="1600" dirty="0"/>
              <a:t>from QGIS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B82D47E4-F10C-55B7-720B-9F143487B476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EF8BA2-6B2E-D9BE-05F0-BB95BD09C1D6}"/>
              </a:ext>
            </a:extLst>
          </p:cNvPr>
          <p:cNvGrpSpPr/>
          <p:nvPr/>
        </p:nvGrpSpPr>
        <p:grpSpPr>
          <a:xfrm>
            <a:off x="5589757" y="1973509"/>
            <a:ext cx="6461332" cy="4111756"/>
            <a:chOff x="5589757" y="1973509"/>
            <a:chExt cx="6461332" cy="411175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706294-7F89-7CC6-433C-D96EA9129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9757" y="1973509"/>
              <a:ext cx="6461332" cy="4111756"/>
            </a:xfrm>
            <a:prstGeom prst="rect">
              <a:avLst/>
            </a:prstGeom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6E458C-B0A4-FC9C-7C4C-931DF91FE5C2}"/>
                </a:ext>
              </a:extLst>
            </p:cNvPr>
            <p:cNvSpPr/>
            <p:nvPr/>
          </p:nvSpPr>
          <p:spPr>
            <a:xfrm>
              <a:off x="6199200" y="5983200"/>
              <a:ext cx="1584000" cy="102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074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524688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of single component: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Time Series in UD-EW component </a:t>
            </a:r>
            <a:r>
              <a:rPr lang="en-GB" b="1" i="1" dirty="0" err="1"/>
              <a:t>PlotTS_AllComp.sh</a:t>
            </a:r>
            <a:endParaRPr lang="en-GB" b="1" i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2AA35-C712-DF6F-E1CF-722269D7D8B1}"/>
              </a:ext>
            </a:extLst>
          </p:cNvPr>
          <p:cNvSpPr txBox="1"/>
          <p:nvPr/>
        </p:nvSpPr>
        <p:spPr>
          <a:xfrm>
            <a:off x="259125" y="1603896"/>
            <a:ext cx="10747173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Must be run in directory where MSBAS data are in sub directories, that is e.g. ...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en-LU" sz="1600" i="1" dirty="0">
                <a:solidFill>
                  <a:srgbClr val="00B050"/>
                </a:solidFill>
              </a:rPr>
              <a:t>3602</a:t>
            </a:r>
            <a:r>
              <a:rPr lang="en-LU" sz="1600" dirty="0">
                <a:solidFill>
                  <a:srgbClr val="00B050"/>
                </a:solidFill>
              </a:rPr>
              <a:t>/MSBAS/</a:t>
            </a:r>
            <a:r>
              <a:rPr lang="en-LU" sz="1600" i="1" dirty="0">
                <a:solidFill>
                  <a:srgbClr val="00B050"/>
                </a:solidFill>
              </a:rPr>
              <a:t>YourRegion_and_Some_Info</a:t>
            </a:r>
            <a:r>
              <a:rPr lang="en-LU" sz="1600" dirty="0">
                <a:solidFill>
                  <a:srgbClr val="00B050"/>
                </a:solidFill>
              </a:rPr>
              <a:t>/</a:t>
            </a:r>
            <a:endParaRPr lang="en-LU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Templates required: </a:t>
            </a:r>
            <a:br>
              <a:rPr lang="en-GB" sz="1600" dirty="0"/>
            </a:br>
            <a:r>
              <a:rPr lang="en-GB" sz="1600" dirty="0"/>
              <a:t>     </a:t>
            </a:r>
            <a:r>
              <a:rPr lang="en-GB" sz="1600" dirty="0" err="1">
                <a:solidFill>
                  <a:srgbClr val="0070C0"/>
                </a:solidFill>
              </a:rPr>
              <a:t>plotTS_template_multi.gnu</a:t>
            </a:r>
            <a:r>
              <a:rPr lang="en-GB" sz="1600" dirty="0">
                <a:solidFill>
                  <a:srgbClr val="0070C0"/>
                </a:solidFill>
              </a:rPr>
              <a:t> </a:t>
            </a:r>
            <a:r>
              <a:rPr lang="en-GB" sz="1600" dirty="0"/>
              <a:t>or</a:t>
            </a:r>
            <a:r>
              <a:rPr lang="en-GB" sz="1600" dirty="0">
                <a:solidFill>
                  <a:srgbClr val="0070C0"/>
                </a:solidFill>
              </a:rPr>
              <a:t>  </a:t>
            </a:r>
            <a:br>
              <a:rPr lang="en-GB" sz="1600" dirty="0">
                <a:solidFill>
                  <a:srgbClr val="0070C0"/>
                </a:solidFill>
              </a:rPr>
            </a:br>
            <a:r>
              <a:rPr lang="en-GB" sz="1600" dirty="0">
                <a:solidFill>
                  <a:srgbClr val="0070C0"/>
                </a:solidFill>
              </a:rPr>
              <a:t>     </a:t>
            </a:r>
            <a:r>
              <a:rPr lang="en-GB" sz="1600" dirty="0" err="1">
                <a:solidFill>
                  <a:srgbClr val="0070C0"/>
                </a:solidFill>
              </a:rPr>
              <a:t>plotTS_template_multi_fit.gnu</a:t>
            </a:r>
            <a:endParaRPr lang="en-LU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Syntax: Needs the following parameters: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LU" sz="1600" dirty="0"/>
              <a:t>Remak used in dir naming of the components</a:t>
            </a:r>
            <a:br>
              <a:rPr lang="en-LU" sz="1600" dirty="0"/>
            </a:br>
            <a:r>
              <a:rPr lang="en-LU" sz="1600" dirty="0"/>
              <a:t>e.g. </a:t>
            </a:r>
            <a:r>
              <a:rPr lang="en-GB" sz="1600" dirty="0" err="1">
                <a:solidFill>
                  <a:srgbClr val="00B050"/>
                </a:solidFill>
              </a:rPr>
              <a:t>zz_EW</a:t>
            </a:r>
            <a:r>
              <a:rPr lang="en-GB" sz="1600" dirty="0" err="1">
                <a:solidFill>
                  <a:srgbClr val="FF0000"/>
                </a:solidFill>
              </a:rPr>
              <a:t>_</a:t>
            </a:r>
            <a:r>
              <a:rPr lang="en-GB" sz="1600" i="1" dirty="0" err="1">
                <a:solidFill>
                  <a:srgbClr val="FF0000"/>
                </a:solidFill>
              </a:rPr>
              <a:t>REMARKDIR</a:t>
            </a:r>
            <a:endParaRPr lang="en-LU" sz="1600" i="1" dirty="0">
              <a:solidFill>
                <a:srgbClr val="FF0000"/>
              </a:solidFill>
            </a:endParaRP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LU" sz="1600" dirty="0"/>
              <a:t>Coord. (</a:t>
            </a:r>
            <a:r>
              <a:rPr lang="en-LU" sz="1600" i="1" dirty="0">
                <a:solidFill>
                  <a:srgbClr val="00B050"/>
                </a:solidFill>
              </a:rPr>
              <a:t>lines</a:t>
            </a:r>
            <a:r>
              <a:rPr lang="en-LU" sz="1600" dirty="0">
                <a:solidFill>
                  <a:srgbClr val="00B050"/>
                </a:solidFill>
              </a:rPr>
              <a:t> </a:t>
            </a:r>
            <a:r>
              <a:rPr lang="en-LU" sz="1600" dirty="0"/>
              <a:t>and </a:t>
            </a:r>
            <a:r>
              <a:rPr lang="en-LU" sz="1600" i="1" dirty="0">
                <a:solidFill>
                  <a:srgbClr val="00B050"/>
                </a:solidFill>
              </a:rPr>
              <a:t>cols</a:t>
            </a:r>
            <a:r>
              <a:rPr lang="en-LU" sz="1600" dirty="0"/>
              <a:t>) of pixel(</a:t>
            </a:r>
            <a:r>
              <a:rPr lang="en-LU" sz="1600" dirty="0">
                <a:solidFill>
                  <a:srgbClr val="FF0000"/>
                </a:solidFill>
              </a:rPr>
              <a:t>s</a:t>
            </a:r>
            <a:r>
              <a:rPr lang="en-LU" sz="1600" dirty="0"/>
              <a:t>)</a:t>
            </a:r>
          </a:p>
          <a:p>
            <a:pPr marL="742950" lvl="1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LU" sz="1600" dirty="0"/>
              <a:t>Optional :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-f and –r  (to display linear fit and rate)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-t (to add tag with direction of displacment)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-g, -d or –D (to clean gnu and txt files)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-EVENTS</a:t>
            </a:r>
            <a:r>
              <a:rPr lang="en-LU" sz="1600" dirty="0">
                <a:solidFill>
                  <a:srgbClr val="00B050"/>
                </a:solidFill>
              </a:rPr>
              <a:t>=/PathToEventsDir </a:t>
            </a:r>
            <a:br>
              <a:rPr lang="en-LU" sz="1600" dirty="0"/>
            </a:br>
            <a:r>
              <a:rPr lang="en-LU" sz="1600" dirty="0"/>
              <a:t>(see options here after)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start=</a:t>
            </a:r>
            <a:r>
              <a:rPr lang="en-GB" sz="1600" i="1" dirty="0">
                <a:solidFill>
                  <a:srgbClr val="00B050"/>
                </a:solidFill>
              </a:rPr>
              <a:t>YYYYMMDD</a:t>
            </a:r>
            <a:r>
              <a:rPr lang="en-GB" sz="1600" dirty="0"/>
              <a:t> -stop=</a:t>
            </a:r>
            <a:r>
              <a:rPr lang="en-GB" sz="1600" i="1" dirty="0">
                <a:solidFill>
                  <a:srgbClr val="00B050"/>
                </a:solidFill>
              </a:rPr>
              <a:t>YYYYMMD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dirty="0" err="1"/>
              <a:t>Coh</a:t>
            </a:r>
            <a:r>
              <a:rPr lang="en-GB" sz="1600" dirty="0"/>
              <a:t>=</a:t>
            </a:r>
            <a:r>
              <a:rPr lang="en-GB" sz="1600" i="1" dirty="0">
                <a:solidFill>
                  <a:srgbClr val="00B050"/>
                </a:solidFill>
              </a:rPr>
              <a:t>Option to display error bars </a:t>
            </a:r>
            <a:r>
              <a:rPr lang="en-GB" sz="1600" dirty="0"/>
              <a:t>(see here after)</a:t>
            </a:r>
            <a:endParaRPr lang="en-LU" sz="1600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A41CD3CD-4BAC-2204-0D64-04F030CECE7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FBE664-3E00-20DA-AE03-B360593EDDF2}"/>
              </a:ext>
            </a:extLst>
          </p:cNvPr>
          <p:cNvGrpSpPr/>
          <p:nvPr/>
        </p:nvGrpSpPr>
        <p:grpSpPr>
          <a:xfrm>
            <a:off x="5694837" y="1996151"/>
            <a:ext cx="6352999" cy="4042817"/>
            <a:chOff x="5694837" y="1996151"/>
            <a:chExt cx="6352999" cy="404281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E81F52-477F-2B88-6737-630598ABD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4837" y="1996151"/>
              <a:ext cx="6352999" cy="4042817"/>
            </a:xfrm>
            <a:prstGeom prst="rect">
              <a:avLst/>
            </a:prstGeom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FE1160-8F1A-C821-A2D4-6230DA387F96}"/>
                </a:ext>
              </a:extLst>
            </p:cNvPr>
            <p:cNvSpPr/>
            <p:nvPr/>
          </p:nvSpPr>
          <p:spPr>
            <a:xfrm>
              <a:off x="6207993" y="5936903"/>
              <a:ext cx="1584000" cy="102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9000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5246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of single component: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in UD-EW component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PlotTS_AllComp.sh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Insets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904E7-2573-7F69-26D7-1A8C3654966E}"/>
              </a:ext>
            </a:extLst>
          </p:cNvPr>
          <p:cNvSpPr txBox="1"/>
          <p:nvPr/>
        </p:nvSpPr>
        <p:spPr>
          <a:xfrm>
            <a:off x="365473" y="2002525"/>
            <a:ext cx="78835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LU" sz="1600" dirty="0"/>
              <a:t>3 types of insets are di</a:t>
            </a:r>
            <a:r>
              <a:rPr lang="fr-FR" sz="1600" dirty="0"/>
              <a:t>s</a:t>
            </a:r>
            <a:r>
              <a:rPr lang="en-LU" sz="1600" dirty="0"/>
              <a:t>play</a:t>
            </a:r>
            <a:r>
              <a:rPr lang="fr-FR" sz="1600" dirty="0" err="1"/>
              <a:t>ed</a:t>
            </a:r>
            <a:r>
              <a:rPr lang="en-LU" sz="1600" dirty="0"/>
              <a:t> automatically, that is 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Inset to display the pixel localisation on velocity map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Insets to display </a:t>
            </a:r>
            <a:r>
              <a:rPr lang="nl-BE" sz="1600" dirty="0"/>
              <a:t>the direction of displacement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Inset to display the location on Google Earth (Single component only)</a:t>
            </a:r>
            <a:endParaRPr lang="en-LU" sz="1600" dirty="0"/>
          </a:p>
          <a:p>
            <a:pPr>
              <a:spcAft>
                <a:spcPts val="600"/>
              </a:spcAft>
            </a:pPr>
            <a:endParaRPr lang="en-LU" sz="1600" dirty="0"/>
          </a:p>
          <a:p>
            <a:pPr>
              <a:spcAft>
                <a:spcPts val="600"/>
              </a:spcAft>
            </a:pPr>
            <a:r>
              <a:rPr lang="en-LU" sz="1600" dirty="0"/>
              <a:t>providing that the correct info are present where needed: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0070C0"/>
                </a:solidFill>
              </a:rPr>
              <a:t>TS_Displ_</a:t>
            </a:r>
            <a:r>
              <a:rPr lang="nl-BE" sz="1600" i="1" dirty="0">
                <a:solidFill>
                  <a:srgbClr val="00B050"/>
                </a:solidFill>
              </a:rPr>
              <a:t>comp</a:t>
            </a:r>
            <a:r>
              <a:rPr lang="nl-BE" sz="1600" dirty="0">
                <a:solidFill>
                  <a:srgbClr val="0070C0"/>
                </a:solidFill>
              </a:rPr>
              <a:t>.png </a:t>
            </a:r>
            <a:br>
              <a:rPr lang="nl-BE" sz="1600" dirty="0"/>
            </a:br>
            <a:r>
              <a:rPr lang="nl-BE" sz="1600" dirty="0"/>
              <a:t>These figs are located in </a:t>
            </a:r>
            <a:r>
              <a:rPr lang="nl-BE" sz="1600" dirty="0">
                <a:solidFill>
                  <a:srgbClr val="00B050"/>
                </a:solidFill>
              </a:rPr>
              <a:t>/SCRIPTS_MT/TSCombiFiles</a:t>
            </a:r>
            <a:br>
              <a:rPr lang="nl-BE" sz="1600" dirty="0"/>
            </a:br>
            <a:r>
              <a:rPr lang="nl-BE" sz="1600" dirty="0"/>
              <a:t>They will be copied automatically in </a:t>
            </a:r>
            <a:br>
              <a:rPr lang="nl-BE" sz="1600" dirty="0"/>
            </a:br>
            <a:r>
              <a:rPr lang="nl-BE" sz="1600" dirty="0"/>
              <a:t>	</a:t>
            </a:r>
            <a:r>
              <a:rPr lang="en-LU" sz="1600" dirty="0">
                <a:solidFill>
                  <a:srgbClr val="00B050"/>
                </a:solidFill>
              </a:rPr>
              <a:t>...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en-LU" sz="1600" i="1" dirty="0">
                <a:solidFill>
                  <a:srgbClr val="00B050"/>
                </a:solidFill>
              </a:rPr>
              <a:t>3602</a:t>
            </a:r>
            <a:r>
              <a:rPr lang="en-LU" sz="1600" dirty="0">
                <a:solidFill>
                  <a:srgbClr val="00B050"/>
                </a:solidFill>
              </a:rPr>
              <a:t>/MSBAS/</a:t>
            </a:r>
            <a:r>
              <a:rPr lang="en-LU" sz="1600" i="1" dirty="0">
                <a:solidFill>
                  <a:srgbClr val="00B050"/>
                </a:solidFill>
              </a:rPr>
              <a:t>YourRegion_and_Some_Info</a:t>
            </a:r>
            <a:r>
              <a:rPr lang="en-LU" sz="1600" dirty="0">
                <a:solidFill>
                  <a:srgbClr val="00B050"/>
                </a:solidFill>
              </a:rPr>
              <a:t>/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0070C0"/>
                </a:solidFill>
              </a:rPr>
              <a:t>TS_parameters.txt</a:t>
            </a:r>
            <a:r>
              <a:rPr lang="nl-BE" sz="1600" dirty="0"/>
              <a:t> located in </a:t>
            </a:r>
            <a:r>
              <a:rPr lang="nl-BE" sz="1600" dirty="0">
                <a:solidFill>
                  <a:srgbClr val="00B050"/>
                </a:solidFill>
              </a:rPr>
              <a:t>/SCRIPTS_MT/TSCombiFiles</a:t>
            </a:r>
            <a:br>
              <a:rPr lang="nl-BE" sz="1600" dirty="0"/>
            </a:br>
            <a:r>
              <a:rPr lang="nl-BE" sz="1600" dirty="0"/>
              <a:t>which contains the following parameters (to be adjsued to your needs – see after)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0070C0"/>
                </a:solidFill>
              </a:rPr>
              <a:t>Satview.jpg </a:t>
            </a:r>
            <a:r>
              <a:rPr lang="nl-BE" sz="1600" dirty="0"/>
              <a:t>in </a:t>
            </a:r>
            <a:r>
              <a:rPr lang="en-LU" sz="1600" dirty="0">
                <a:solidFill>
                  <a:srgbClr val="00B050"/>
                </a:solidFill>
              </a:rPr>
              <a:t>...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en-LU" sz="1600" i="1" dirty="0">
                <a:solidFill>
                  <a:srgbClr val="00B050"/>
                </a:solidFill>
              </a:rPr>
              <a:t>3602</a:t>
            </a:r>
            <a:r>
              <a:rPr lang="en-LU" sz="1600" dirty="0">
                <a:solidFill>
                  <a:srgbClr val="00B050"/>
                </a:solidFill>
              </a:rPr>
              <a:t>/MSBAS/</a:t>
            </a:r>
            <a:r>
              <a:rPr lang="en-LU" sz="1600" i="1" dirty="0">
                <a:solidFill>
                  <a:srgbClr val="00B050"/>
                </a:solidFill>
              </a:rPr>
              <a:t>YourRegion_and_Some_Info</a:t>
            </a:r>
            <a:r>
              <a:rPr lang="en-LU" sz="1600" dirty="0">
                <a:solidFill>
                  <a:srgbClr val="00B050"/>
                </a:solidFill>
              </a:rPr>
              <a:t>/</a:t>
            </a:r>
            <a:r>
              <a:rPr lang="nl-BE" sz="1600" dirty="0">
                <a:solidFill>
                  <a:srgbClr val="00B050"/>
                </a:solidFill>
              </a:rPr>
              <a:t>CombiFiles</a:t>
            </a:r>
            <a:br>
              <a:rPr lang="en-LU" sz="1600" dirty="0">
                <a:solidFill>
                  <a:srgbClr val="00B050"/>
                </a:solidFill>
              </a:rPr>
            </a:br>
            <a:r>
              <a:rPr lang="nl-BE" sz="1600" dirty="0"/>
              <a:t>which contains the Google Earth map (see after how to prepare it). </a:t>
            </a:r>
            <a:br>
              <a:rPr lang="nl-BE" sz="1600" dirty="0"/>
            </a:br>
            <a:r>
              <a:rPr lang="nl-BE" sz="1600" dirty="0"/>
              <a:t>Note that its tif version might be needed for the web page (</a:t>
            </a:r>
            <a:r>
              <a:rPr lang="nl-BE" sz="1600" dirty="0">
                <a:solidFill>
                  <a:srgbClr val="0070C0"/>
                </a:solidFill>
              </a:rPr>
              <a:t>Satview.tif</a:t>
            </a:r>
            <a:r>
              <a:rPr lang="nl-BE" sz="1600" dirty="0"/>
              <a:t>)</a:t>
            </a:r>
            <a:r>
              <a:rPr lang="nl-BE" sz="1600" dirty="0">
                <a:solidFill>
                  <a:srgbClr val="0070C0"/>
                </a:solidFill>
              </a:rPr>
              <a:t> </a:t>
            </a:r>
            <a:endParaRPr lang="nl-BE" sz="1600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F009D48-A4A5-E224-E058-D57CFD14A720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1E1449B4-DEF2-CE06-1257-8632773A88A3}"/>
              </a:ext>
            </a:extLst>
          </p:cNvPr>
          <p:cNvSpPr/>
          <p:nvPr/>
        </p:nvSpPr>
        <p:spPr>
          <a:xfrm>
            <a:off x="8842753" y="2031202"/>
            <a:ext cx="618752" cy="20582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2ECB92-0C0E-FF8F-1730-5EFF00744676}"/>
              </a:ext>
            </a:extLst>
          </p:cNvPr>
          <p:cNvGrpSpPr/>
          <p:nvPr/>
        </p:nvGrpSpPr>
        <p:grpSpPr>
          <a:xfrm>
            <a:off x="8840097" y="3477960"/>
            <a:ext cx="630784" cy="676256"/>
            <a:chOff x="8840097" y="3477960"/>
            <a:chExt cx="630784" cy="676256"/>
          </a:xfrm>
        </p:grpSpPr>
        <p:sp>
          <p:nvSpPr>
            <p:cNvPr id="20" name="Notched Right Arrow 19">
              <a:extLst>
                <a:ext uri="{FF2B5EF4-FFF2-40B4-BE49-F238E27FC236}">
                  <a16:creationId xmlns:a16="http://schemas.microsoft.com/office/drawing/2014/main" id="{554A959B-2AF6-4F59-E878-728C56372FFF}"/>
                </a:ext>
              </a:extLst>
            </p:cNvPr>
            <p:cNvSpPr/>
            <p:nvPr/>
          </p:nvSpPr>
          <p:spPr>
            <a:xfrm rot="19484531">
              <a:off x="8840097" y="3477960"/>
              <a:ext cx="618752" cy="20582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22" name="Notched Right Arrow 21">
              <a:extLst>
                <a:ext uri="{FF2B5EF4-FFF2-40B4-BE49-F238E27FC236}">
                  <a16:creationId xmlns:a16="http://schemas.microsoft.com/office/drawing/2014/main" id="{450059DD-1FCE-89E6-5F69-32E12D6EC30B}"/>
                </a:ext>
              </a:extLst>
            </p:cNvPr>
            <p:cNvSpPr/>
            <p:nvPr/>
          </p:nvSpPr>
          <p:spPr>
            <a:xfrm rot="1483012">
              <a:off x="8852129" y="3948388"/>
              <a:ext cx="618752" cy="20582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56C2B834-90BE-D83C-699E-410CCFB443C3}"/>
              </a:ext>
            </a:extLst>
          </p:cNvPr>
          <p:cNvSpPr/>
          <p:nvPr/>
        </p:nvSpPr>
        <p:spPr>
          <a:xfrm>
            <a:off x="8866818" y="5332011"/>
            <a:ext cx="618752" cy="20582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7B4CB9-D1FF-D736-7868-C159ACBBA7FA}"/>
              </a:ext>
            </a:extLst>
          </p:cNvPr>
          <p:cNvGrpSpPr/>
          <p:nvPr/>
        </p:nvGrpSpPr>
        <p:grpSpPr>
          <a:xfrm>
            <a:off x="9659449" y="1255557"/>
            <a:ext cx="1879067" cy="5025040"/>
            <a:chOff x="9659449" y="1255557"/>
            <a:chExt cx="1879067" cy="50250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54F5B-895C-B7F4-2F6A-B03422FD5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204"/>
            <a:stretch/>
          </p:blipFill>
          <p:spPr>
            <a:xfrm>
              <a:off x="9659449" y="1255557"/>
              <a:ext cx="1879067" cy="5025040"/>
            </a:xfrm>
            <a:prstGeom prst="rect">
              <a:avLst/>
            </a:prstGeom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AF5DFD-D22B-DF25-7F8E-162A191631FA}"/>
                </a:ext>
              </a:extLst>
            </p:cNvPr>
            <p:cNvSpPr/>
            <p:nvPr/>
          </p:nvSpPr>
          <p:spPr>
            <a:xfrm>
              <a:off x="9954516" y="6178532"/>
              <a:ext cx="1584000" cy="102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0164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and maps plotting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5246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of single component: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in UD-EW component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PlotTS_AllComp.sh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Insets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1F326-9326-0FFE-7931-3F871577D0CE}"/>
              </a:ext>
            </a:extLst>
          </p:cNvPr>
          <p:cNvSpPr txBox="1"/>
          <p:nvPr/>
        </p:nvSpPr>
        <p:spPr>
          <a:xfrm>
            <a:off x="786024" y="2326084"/>
            <a:ext cx="774603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Data related to HP server path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defo-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domuyo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WebPage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Fiji_Amp_Defo_Coh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 and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ImageCreator.sh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Value used to build the legend of the deformation maps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IJAmpMin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(Minimum value for brightness to build amplitude image using ImageJ)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2.7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IJAmpMax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	(Maximum value for brightness to build amplitude image using ImageJ)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MarkUp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(Legend vertical bar position Up)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MarkDown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(Legend vertical bar position Down)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LegValPosH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(Vertical Position of the value in the legend)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LegUnitPosH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(Vertical Position of the unity in the legend)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LegTxtPosH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(Vertical Position of the text info in the legend)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LegAdjZero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(Fine adjustment of the horizontal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positionnement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Zero)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LegAdjMin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(Fine adjustment of the horizontal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positionnement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Min Val)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LegAdjMax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(Fine adjustment of the horizontal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positionnement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Max Val)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LegAdjLOS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(Fine adjustment of the horizontal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positionnement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Max Val for LOS maps)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LegAdjUnit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(Fine adjustment of the horizontal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positionnement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Unity related to the left)</a:t>
            </a:r>
          </a:p>
          <a:p>
            <a:endParaRPr lang="en-L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5EDA2-6916-9EE7-06B1-56CD91496713}"/>
              </a:ext>
            </a:extLst>
          </p:cNvPr>
          <p:cNvSpPr txBox="1"/>
          <p:nvPr/>
        </p:nvSpPr>
        <p:spPr>
          <a:xfrm>
            <a:off x="468548" y="1911068"/>
            <a:ext cx="1762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rgbClr val="0070C0"/>
                </a:solidFill>
              </a:rPr>
              <a:t>TS_parameters.txt:</a:t>
            </a:r>
            <a:endParaRPr lang="en-LU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8A5C4-17A0-3048-C7C8-F69BE78242A8}"/>
              </a:ext>
            </a:extLst>
          </p:cNvPr>
          <p:cNvSpPr txBox="1"/>
          <p:nvPr/>
        </p:nvSpPr>
        <p:spPr>
          <a:xfrm>
            <a:off x="713447" y="5758159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600" dirty="0"/>
              <a:t>[…]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BE1379-ED8E-6C1C-C230-92D24AF4C457}"/>
              </a:ext>
            </a:extLst>
          </p:cNvPr>
          <p:cNvSpPr txBox="1"/>
          <p:nvPr/>
        </p:nvSpPr>
        <p:spPr>
          <a:xfrm>
            <a:off x="1727908" y="5905020"/>
            <a:ext cx="699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600" dirty="0"/>
              <a:t>This first part of </a:t>
            </a:r>
            <a:r>
              <a:rPr lang="nl-BE" sz="1600" dirty="0">
                <a:solidFill>
                  <a:srgbClr val="0070C0"/>
                </a:solidFill>
              </a:rPr>
              <a:t>TS_parameters.txt </a:t>
            </a:r>
            <a:r>
              <a:rPr lang="en-LU" sz="1600" dirty="0"/>
              <a:t>usually doesn’t need to be changed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97C10D-CC8E-ACE3-955D-209E2FCEA981}"/>
              </a:ext>
            </a:extLst>
          </p:cNvPr>
          <p:cNvGrpSpPr/>
          <p:nvPr/>
        </p:nvGrpSpPr>
        <p:grpSpPr>
          <a:xfrm>
            <a:off x="9659449" y="1255557"/>
            <a:ext cx="1879067" cy="5029956"/>
            <a:chOff x="9659449" y="1255557"/>
            <a:chExt cx="1879067" cy="5029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54F5B-895C-B7F4-2F6A-B03422FD5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204"/>
            <a:stretch/>
          </p:blipFill>
          <p:spPr>
            <a:xfrm>
              <a:off x="9659449" y="1255557"/>
              <a:ext cx="1879067" cy="5025040"/>
            </a:xfrm>
            <a:prstGeom prst="rect">
              <a:avLst/>
            </a:prstGeom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22170-FCDC-B8AE-9BFE-7F5E9548CD07}"/>
                </a:ext>
              </a:extLst>
            </p:cNvPr>
            <p:cNvSpPr/>
            <p:nvPr/>
          </p:nvSpPr>
          <p:spPr>
            <a:xfrm>
              <a:off x="9954516" y="6183448"/>
              <a:ext cx="1584000" cy="102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4039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44164" y="953602"/>
            <a:ext cx="5246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of single component: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Time Series in UD-EW component </a:t>
            </a:r>
            <a:r>
              <a:rPr lang="en-GB" b="1" i="1" dirty="0" err="1">
                <a:solidFill>
                  <a:schemeClr val="bg1">
                    <a:lumMod val="65000"/>
                  </a:schemeClr>
                </a:solidFill>
              </a:rPr>
              <a:t>PlotTS_AllComp.sh</a:t>
            </a:r>
            <a:endParaRPr lang="en-GB" b="1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Insets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1F326-9326-0FFE-7931-3F871577D0CE}"/>
              </a:ext>
            </a:extLst>
          </p:cNvPr>
          <p:cNvSpPr txBox="1"/>
          <p:nvPr/>
        </p:nvSpPr>
        <p:spPr>
          <a:xfrm>
            <a:off x="746744" y="2259101"/>
            <a:ext cx="7244291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CreateColorFrame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 +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Fiji_Amp_Defo_Coh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	# Margin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LegendWidth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ColorBackgrdLegnd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 = white --&gt; 1 = grey)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LegendTxtSize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(Size of the text in the legend)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LegendHeight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(Height of the legend in pixels margin include)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FrameTop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(distance between top of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and top of the legend)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FrameBott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(distance between bottom of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and top of the legend)</a:t>
            </a:r>
          </a:p>
          <a:p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ImageCreator.sh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TimeSeriesInfo.sh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Crop_X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(Top left X coordinate of the cropped zone)</a:t>
            </a: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Crop_Y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(Top left Y coordinate of the cropped zone)</a:t>
            </a: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3361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Crop_L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(Horizontal size of the cropped zone)</a:t>
            </a: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2800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(Vertical size of the cropped zone)</a:t>
            </a:r>
          </a:p>
          <a:p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TimeSeriesInfo.sh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CrossTresh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(Distance between 2 points (Vert or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which determine the size of the cross)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CrossBig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of the cross in defo map as thumbnail if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spacement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2 pts are &gt;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treshold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CrossSmall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of the cross in defo map as thumbnail if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spacement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2 pts are &lt;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treshold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#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RateResoSatView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(Rate of pixels number compare with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40A80-E901-E11B-045E-276A39AB082D}"/>
              </a:ext>
            </a:extLst>
          </p:cNvPr>
          <p:cNvSpPr txBox="1"/>
          <p:nvPr/>
        </p:nvSpPr>
        <p:spPr>
          <a:xfrm>
            <a:off x="429401" y="1889503"/>
            <a:ext cx="4321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rgbClr val="0070C0"/>
                </a:solidFill>
              </a:rPr>
              <a:t>TS_parameters.txt: </a:t>
            </a:r>
            <a:r>
              <a:rPr lang="nl-BE" sz="1600" dirty="0"/>
              <a:t>review the parameters in red: </a:t>
            </a:r>
            <a:endParaRPr lang="en-L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2D3D21-6807-215D-11DC-1FD5D3FAB215}"/>
              </a:ext>
            </a:extLst>
          </p:cNvPr>
          <p:cNvSpPr txBox="1"/>
          <p:nvPr/>
        </p:nvSpPr>
        <p:spPr>
          <a:xfrm>
            <a:off x="5564152" y="4182198"/>
            <a:ext cx="242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rgbClr val="FF0000"/>
                </a:solidFill>
                <a:sym typeface="Wingdings" pitchFamily="2" charset="2"/>
              </a:rPr>
              <a:t> </a:t>
            </a:r>
            <a:r>
              <a:rPr lang="en-LU" dirty="0">
                <a:solidFill>
                  <a:srgbClr val="FF0000"/>
                </a:solidFill>
              </a:rPr>
              <a:t>Depends on the size </a:t>
            </a:r>
            <a:br>
              <a:rPr lang="en-LU" dirty="0">
                <a:solidFill>
                  <a:srgbClr val="FF0000"/>
                </a:solidFill>
              </a:rPr>
            </a:br>
            <a:r>
              <a:rPr lang="en-LU" dirty="0">
                <a:solidFill>
                  <a:srgbClr val="FF0000"/>
                </a:solidFill>
              </a:rPr>
              <a:t>of your full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6BBBE-4879-BFF1-2506-4CE8371E2124}"/>
              </a:ext>
            </a:extLst>
          </p:cNvPr>
          <p:cNvSpPr txBox="1"/>
          <p:nvPr/>
        </p:nvSpPr>
        <p:spPr>
          <a:xfrm>
            <a:off x="6346466" y="5891131"/>
            <a:ext cx="235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rgbClr val="FF0000"/>
                </a:solidFill>
                <a:sym typeface="Wingdings" pitchFamily="2" charset="2"/>
              </a:rPr>
              <a:t>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LU" dirty="0">
                <a:solidFill>
                  <a:srgbClr val="FF0000"/>
                </a:solidFill>
              </a:rPr>
              <a:t>eeds explanation !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A552023-5D43-EB28-1B26-06A8D168AAB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Time Series plotting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C71FE-D5F0-271B-312B-D60D5B410639}"/>
              </a:ext>
            </a:extLst>
          </p:cNvPr>
          <p:cNvGrpSpPr/>
          <p:nvPr/>
        </p:nvGrpSpPr>
        <p:grpSpPr>
          <a:xfrm>
            <a:off x="9659449" y="1255557"/>
            <a:ext cx="1879067" cy="5025040"/>
            <a:chOff x="9659449" y="1255557"/>
            <a:chExt cx="1879067" cy="50250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54F5B-895C-B7F4-2F6A-B03422FD5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204"/>
            <a:stretch/>
          </p:blipFill>
          <p:spPr>
            <a:xfrm>
              <a:off x="9659449" y="1255557"/>
              <a:ext cx="1879067" cy="5025040"/>
            </a:xfrm>
            <a:prstGeom prst="rect">
              <a:avLst/>
            </a:prstGeom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5839E4-D00C-C3F4-B46F-358F0D737685}"/>
                </a:ext>
              </a:extLst>
            </p:cNvPr>
            <p:cNvSpPr/>
            <p:nvPr/>
          </p:nvSpPr>
          <p:spPr>
            <a:xfrm>
              <a:off x="9954516" y="6178386"/>
              <a:ext cx="1584000" cy="102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500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38610</TotalTime>
  <Words>2517</Words>
  <Application>Microsoft Macintosh PowerPoint</Application>
  <PresentationFormat>Widescreen</PresentationFormat>
  <Paragraphs>243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 Unicode MS</vt:lpstr>
      <vt:lpstr>Arial</vt:lpstr>
      <vt:lpstr>Calibri</vt:lpstr>
      <vt:lpstr>Calibri Light</vt:lpstr>
      <vt:lpstr>Courier New</vt:lpstr>
      <vt:lpstr>Helvetica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 N</dc:creator>
  <cp:lastModifiedBy>Nicolas D'OREYE</cp:lastModifiedBy>
  <cp:revision>325</cp:revision>
  <dcterms:created xsi:type="dcterms:W3CDTF">2023-04-11T08:24:52Z</dcterms:created>
  <dcterms:modified xsi:type="dcterms:W3CDTF">2024-05-23T07:07:13Z</dcterms:modified>
</cp:coreProperties>
</file>